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33"/>
  </p:notesMasterIdLst>
  <p:sldIdLst>
    <p:sldId id="316" r:id="rId2"/>
    <p:sldId id="325" r:id="rId3"/>
    <p:sldId id="320" r:id="rId4"/>
    <p:sldId id="324" r:id="rId5"/>
    <p:sldId id="326" r:id="rId6"/>
    <p:sldId id="333" r:id="rId7"/>
    <p:sldId id="334" r:id="rId8"/>
    <p:sldId id="337" r:id="rId9"/>
    <p:sldId id="335" r:id="rId10"/>
    <p:sldId id="338" r:id="rId11"/>
    <p:sldId id="328" r:id="rId12"/>
    <p:sldId id="339" r:id="rId13"/>
    <p:sldId id="327" r:id="rId14"/>
    <p:sldId id="340" r:id="rId15"/>
    <p:sldId id="341" r:id="rId16"/>
    <p:sldId id="329" r:id="rId17"/>
    <p:sldId id="321" r:id="rId18"/>
    <p:sldId id="342" r:id="rId19"/>
    <p:sldId id="323" r:id="rId20"/>
    <p:sldId id="343" r:id="rId21"/>
    <p:sldId id="344" r:id="rId22"/>
    <p:sldId id="345" r:id="rId23"/>
    <p:sldId id="346" r:id="rId24"/>
    <p:sldId id="347" r:id="rId25"/>
    <p:sldId id="330" r:id="rId26"/>
    <p:sldId id="348" r:id="rId27"/>
    <p:sldId id="349" r:id="rId28"/>
    <p:sldId id="350" r:id="rId29"/>
    <p:sldId id="318" r:id="rId30"/>
    <p:sldId id="331" r:id="rId31"/>
    <p:sldId id="31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1D"/>
    <a:srgbClr val="0079BF"/>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8" autoAdjust="0"/>
    <p:restoredTop sz="86134" autoAdjust="0"/>
  </p:normalViewPr>
  <p:slideViewPr>
    <p:cSldViewPr snapToGrid="0" showGuides="1">
      <p:cViewPr varScale="1">
        <p:scale>
          <a:sx n="98" d="100"/>
          <a:sy n="98" d="100"/>
        </p:scale>
        <p:origin x="1440" y="84"/>
      </p:cViewPr>
      <p:guideLst>
        <p:guide orient="horz" pos="2115"/>
        <p:guide pos="18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2023/8/31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1406266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样本数 </a:t>
            </a:r>
            <a:r>
              <a:rPr lang="en-US" altLang="zh-CN" dirty="0"/>
              <a:t>M</a:t>
            </a:r>
            <a:r>
              <a:rPr lang="zh-CN" altLang="en-US" dirty="0"/>
              <a:t>类别数 </a:t>
            </a:r>
            <a:r>
              <a:rPr lang="en-US" altLang="zh-CN" dirty="0" err="1"/>
              <a:t>Yic</a:t>
            </a:r>
            <a:r>
              <a:rPr lang="zh-CN" altLang="en-US" dirty="0"/>
              <a:t>真实标签，</a:t>
            </a:r>
            <a:r>
              <a:rPr lang="en-US" altLang="zh-CN" dirty="0" err="1"/>
              <a:t>Y^ic</a:t>
            </a:r>
            <a:r>
              <a:rPr lang="zh-CN" altLang="en-US" dirty="0"/>
              <a:t>预测   </a:t>
            </a:r>
            <a:r>
              <a:rPr lang="en-US" altLang="zh-CN" dirty="0"/>
              <a:t>p</a:t>
            </a:r>
            <a:r>
              <a:rPr lang="zh-CN" altLang="en-US" dirty="0"/>
              <a:t>是预测 </a:t>
            </a:r>
            <a:r>
              <a:rPr lang="en-US" altLang="zh-CN" dirty="0"/>
              <a:t>y</a:t>
            </a:r>
            <a:r>
              <a:rPr lang="zh-CN" altLang="en-US" dirty="0"/>
              <a:t>是标签 </a:t>
            </a:r>
            <a:r>
              <a:rPr lang="en-US" altLang="zh-CN" dirty="0"/>
              <a:t>a r</a:t>
            </a:r>
            <a:r>
              <a:rPr lang="zh-CN" altLang="en-US" dirty="0"/>
              <a:t>是参数</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154398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302129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17</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Few-shot learning:</a:t>
            </a:r>
            <a:r>
              <a:rPr lang="zh-CN" altLang="en-US" sz="1200" b="0" i="0" kern="1200" dirty="0">
                <a:solidFill>
                  <a:schemeClr val="tx1"/>
                </a:solidFill>
                <a:effectLst/>
                <a:latin typeface="+mn-lt"/>
                <a:ea typeface="+mn-ea"/>
                <a:cs typeface="+mn-cs"/>
              </a:rPr>
              <a:t>是指在面对非常有限的训练数据时，使机器学习模型能够有效地进行学习和泛化的技术</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18</a:t>
            </a:fld>
            <a:endParaRPr lang="zh-CN" altLang="en-US"/>
          </a:p>
        </p:txBody>
      </p:sp>
    </p:spTree>
    <p:extLst>
      <p:ext uri="{BB962C8B-B14F-4D97-AF65-F5344CB8AC3E}">
        <p14:creationId xmlns:p14="http://schemas.microsoft.com/office/powerpoint/2010/main" val="271000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分成三个阶段：第一阶段是通过</a:t>
            </a:r>
            <a:r>
              <a:rPr lang="en-US" altLang="zh-CN" dirty="0"/>
              <a:t>FPN</a:t>
            </a:r>
            <a:r>
              <a:rPr lang="zh-CN" altLang="en-US" dirty="0"/>
              <a:t>网络生成参考图像和整个图像的特征，</a:t>
            </a:r>
            <a:endParaRPr lang="en-US" altLang="zh-CN" dirty="0"/>
          </a:p>
          <a:p>
            <a:r>
              <a:rPr lang="en-US" altLang="zh-CN" dirty="0"/>
              <a:t>	</a:t>
            </a:r>
            <a:r>
              <a:rPr lang="zh-CN" altLang="en-US" dirty="0"/>
              <a:t>第二阶段是产生每个类别的参考图像的原型表示和整个图像的区域建议锚框，</a:t>
            </a:r>
            <a:endParaRPr lang="en-US" altLang="zh-CN" dirty="0"/>
          </a:p>
          <a:p>
            <a:r>
              <a:rPr lang="en-US" altLang="zh-CN" dirty="0"/>
              <a:t>	</a:t>
            </a:r>
            <a:r>
              <a:rPr lang="zh-CN" altLang="en-US" dirty="0"/>
              <a:t>第三阶段是用于分类和回归的头部模型，有少量的卷积核全连接层，用于计算预测框和参考图像之间的距离</a:t>
            </a:r>
            <a:endParaRPr lang="en-US" altLang="zh-CN" dirty="0"/>
          </a:p>
          <a:p>
            <a:r>
              <a:rPr lang="en-US" altLang="zh-CN" dirty="0"/>
              <a:t>FPN</a:t>
            </a:r>
            <a:r>
              <a:rPr lang="zh-CN" altLang="en-US" dirty="0"/>
              <a:t>网络是共享的</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19</a:t>
            </a:fld>
            <a:endParaRPr lang="zh-CN" altLang="en-US"/>
          </a:p>
        </p:txBody>
      </p:sp>
    </p:spTree>
    <p:extLst>
      <p:ext uri="{BB962C8B-B14F-4D97-AF65-F5344CB8AC3E}">
        <p14:creationId xmlns:p14="http://schemas.microsoft.com/office/powerpoint/2010/main" val="375758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展示了</a:t>
            </a:r>
            <a:r>
              <a:rPr lang="en-US" altLang="zh-CN" dirty="0"/>
              <a:t>FPN</a:t>
            </a:r>
            <a:r>
              <a:rPr lang="zh-CN" altLang="en-US" dirty="0"/>
              <a:t>网络提取了金字塔特征层，并将这些特征层进行拼接和平均池化得到参考图像的原型表示</a:t>
            </a:r>
            <a:endParaRPr lang="en-US" altLang="zh-CN" dirty="0"/>
          </a:p>
          <a:p>
            <a:r>
              <a:rPr lang="en-US" altLang="zh-CN" dirty="0"/>
              <a:t>(b)</a:t>
            </a:r>
            <a:r>
              <a:rPr lang="zh-CN" altLang="en-US" dirty="0"/>
              <a:t>表示从前景类别中学习背景类别，因为通过</a:t>
            </a:r>
            <a:r>
              <a:rPr lang="en-US" altLang="zh-CN" dirty="0"/>
              <a:t>RPN</a:t>
            </a:r>
            <a:r>
              <a:rPr lang="zh-CN" altLang="en-US" dirty="0"/>
              <a:t>产生了很多负样本，可以推断出背景是许多前景类别的组合，所以可以通过一个</a:t>
            </a:r>
            <a:r>
              <a:rPr lang="en-US" altLang="zh-CN" dirty="0"/>
              <a:t>1x1</a:t>
            </a:r>
            <a:r>
              <a:rPr lang="zh-CN" altLang="en-US" dirty="0"/>
              <a:t>的卷积运算从前景类别中产生背景类别的原型表示</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20</a:t>
            </a:fld>
            <a:endParaRPr lang="zh-CN" altLang="en-US"/>
          </a:p>
        </p:txBody>
      </p:sp>
    </p:spTree>
    <p:extLst>
      <p:ext uri="{BB962C8B-B14F-4D97-AF65-F5344CB8AC3E}">
        <p14:creationId xmlns:p14="http://schemas.microsoft.com/office/powerpoint/2010/main" val="280149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图为基线模型的头部的参数分类器，由全连接层进行分类和回归 </a:t>
            </a:r>
            <a:r>
              <a:rPr lang="en-US" altLang="zh-CN" dirty="0"/>
              <a:t>(3)</a:t>
            </a:r>
            <a:r>
              <a:rPr lang="zh-CN" altLang="en-US" dirty="0"/>
              <a:t>是比较检测器的头部分类和回归两者是独立的模块，预测图和参考图像进行比较得到类别，预测图通过全连接层进行回归得到位置 </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21</a:t>
            </a:fld>
            <a:endParaRPr lang="zh-CN" altLang="en-US"/>
          </a:p>
        </p:txBody>
      </p:sp>
    </p:spTree>
    <p:extLst>
      <p:ext uri="{BB962C8B-B14F-4D97-AF65-F5344CB8AC3E}">
        <p14:creationId xmlns:p14="http://schemas.microsoft.com/office/powerpoint/2010/main" val="3248676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t-SNE:</a:t>
            </a:r>
            <a:r>
              <a:rPr lang="en-US" altLang="zh-CN" sz="1200" b="0" i="0" kern="1200" dirty="0" err="1">
                <a:solidFill>
                  <a:schemeClr val="tx1"/>
                </a:solidFill>
                <a:effectLst/>
                <a:latin typeface="+mn-lt"/>
                <a:ea typeface="+mn-ea"/>
                <a:cs typeface="+mn-cs"/>
              </a:rPr>
              <a:t>t-SNE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是一种非线性降维算法，用于将高维数据映射到二维或三维空间，以便在可视化上展示数据之间的关系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t-SNE </a:t>
            </a:r>
            <a:r>
              <a:rPr lang="zh-CN" altLang="en-US" sz="1200" b="0" i="0" kern="1200" dirty="0">
                <a:solidFill>
                  <a:schemeClr val="tx1"/>
                </a:solidFill>
                <a:effectLst/>
                <a:latin typeface="+mn-lt"/>
                <a:ea typeface="+mn-ea"/>
                <a:cs typeface="+mn-cs"/>
              </a:rPr>
              <a:t>的主要特点是保留数据点之间的局部相似性，并试图在低维空间中保持这些相似性。它通常能够更好地捕捉数据中的类别结构和簇间关系，适用于可视化高维数据。</a:t>
            </a:r>
            <a:endParaRPr lang="en-US" altLang="zh-CN" dirty="0"/>
          </a:p>
          <a:p>
            <a:r>
              <a:rPr lang="en-US" altLang="zh-CN" dirty="0"/>
              <a:t>K-means:</a:t>
            </a:r>
            <a:r>
              <a:rPr lang="zh-CN" altLang="en-US" sz="1200" b="0" i="0" kern="1200" dirty="0">
                <a:solidFill>
                  <a:schemeClr val="tx1"/>
                </a:solidFill>
                <a:effectLst/>
                <a:latin typeface="+mn-lt"/>
                <a:ea typeface="+mn-ea"/>
                <a:cs typeface="+mn-cs"/>
              </a:rPr>
              <a:t>是一种聚类算法，用于将数据点划分为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个不同的簇，使得同一簇内的数据点彼此更加相似，而不同簇之间的相似度较低</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22</a:t>
            </a:fld>
            <a:endParaRPr lang="zh-CN" altLang="en-US"/>
          </a:p>
        </p:txBody>
      </p:sp>
    </p:spTree>
    <p:extLst>
      <p:ext uri="{BB962C8B-B14F-4D97-AF65-F5344CB8AC3E}">
        <p14:creationId xmlns:p14="http://schemas.microsoft.com/office/powerpoint/2010/main" val="109513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t-SNE:</a:t>
            </a:r>
            <a:r>
              <a:rPr lang="en-US" altLang="zh-CN" sz="1200" b="0" i="0" kern="1200" dirty="0" err="1">
                <a:solidFill>
                  <a:schemeClr val="tx1"/>
                </a:solidFill>
                <a:effectLst/>
                <a:latin typeface="+mn-lt"/>
                <a:ea typeface="+mn-ea"/>
                <a:cs typeface="+mn-cs"/>
              </a:rPr>
              <a:t>t-SNE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是一种非线性降维算法，用于将高维数据映射到二维或三维空间，以便在可视化上展示数据之间的关系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t-SNE </a:t>
            </a:r>
            <a:r>
              <a:rPr lang="zh-CN" altLang="en-US" sz="1200" b="0" i="0" kern="1200" dirty="0">
                <a:solidFill>
                  <a:schemeClr val="tx1"/>
                </a:solidFill>
                <a:effectLst/>
                <a:latin typeface="+mn-lt"/>
                <a:ea typeface="+mn-ea"/>
                <a:cs typeface="+mn-cs"/>
              </a:rPr>
              <a:t>的主要特点是保留数据点之间的局部相似性，并试图在低维空间中保持这些相似性。它通常能够更好地捕捉数据中的类别结构和簇间关系，适用于可视化高维数据。</a:t>
            </a:r>
            <a:endParaRPr lang="en-US" altLang="zh-CN" dirty="0"/>
          </a:p>
          <a:p>
            <a:r>
              <a:rPr lang="en-US" altLang="zh-CN" dirty="0"/>
              <a:t>K-means:</a:t>
            </a:r>
            <a:r>
              <a:rPr lang="zh-CN" altLang="en-US" sz="1200" b="0" i="0" kern="1200" dirty="0">
                <a:solidFill>
                  <a:schemeClr val="tx1"/>
                </a:solidFill>
                <a:effectLst/>
                <a:latin typeface="+mn-lt"/>
                <a:ea typeface="+mn-ea"/>
                <a:cs typeface="+mn-cs"/>
              </a:rPr>
              <a:t>是一种聚类算法，用于将数据点划分为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个不同的簇，使得同一簇内的数据点彼此更加相似，而不同簇之间的相似度较低</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23</a:t>
            </a:fld>
            <a:endParaRPr lang="zh-CN" altLang="en-US"/>
          </a:p>
        </p:txBody>
      </p:sp>
    </p:spTree>
    <p:extLst>
      <p:ext uri="{BB962C8B-B14F-4D97-AF65-F5344CB8AC3E}">
        <p14:creationId xmlns:p14="http://schemas.microsoft.com/office/powerpoint/2010/main" val="3183971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r>
              <a:rPr lang="zh-CN" altLang="en-US" sz="1200" b="0" i="0" kern="1200" dirty="0">
                <a:solidFill>
                  <a:schemeClr val="tx1"/>
                </a:solidFill>
                <a:effectLst/>
                <a:latin typeface="+mn-lt"/>
                <a:ea typeface="+mn-ea"/>
                <a:cs typeface="+mn-cs"/>
              </a:rPr>
              <a:t>消融实验是科学研究中的一种方法，旨在通过逐步削减或修改实验条件、参数或网络结构，以评估它们对研究结果的影响</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26</a:t>
            </a:fld>
            <a:endParaRPr lang="zh-CN" altLang="en-US"/>
          </a:p>
        </p:txBody>
      </p:sp>
    </p:spTree>
    <p:extLst>
      <p:ext uri="{BB962C8B-B14F-4D97-AF65-F5344CB8AC3E}">
        <p14:creationId xmlns:p14="http://schemas.microsoft.com/office/powerpoint/2010/main" val="315568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243769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原始的</a:t>
            </a:r>
            <a:r>
              <a:rPr lang="en-US" altLang="zh-CN" sz="1200" b="0" i="0" kern="1200" dirty="0">
                <a:solidFill>
                  <a:schemeClr val="tx1"/>
                </a:solidFill>
                <a:effectLst/>
                <a:latin typeface="+mn-lt"/>
                <a:ea typeface="+mn-ea"/>
                <a:cs typeface="+mn-cs"/>
              </a:rPr>
              <a:t>WSIs</a:t>
            </a:r>
            <a:r>
              <a:rPr lang="zh-CN" altLang="en-US" sz="1200" b="0" i="0" kern="1200" dirty="0">
                <a:solidFill>
                  <a:schemeClr val="tx1"/>
                </a:solidFill>
                <a:effectLst/>
                <a:latin typeface="+mn-lt"/>
                <a:ea typeface="+mn-ea"/>
                <a:cs typeface="+mn-cs"/>
              </a:rPr>
              <a:t>被提取为</a:t>
            </a:r>
            <a:r>
              <a:rPr lang="en-US" altLang="zh-CN" sz="1200" b="0" i="0" kern="1200" dirty="0">
                <a:solidFill>
                  <a:schemeClr val="tx1"/>
                </a:solidFill>
                <a:effectLst/>
                <a:latin typeface="+mn-lt"/>
                <a:ea typeface="+mn-ea"/>
                <a:cs typeface="+mn-cs"/>
              </a:rPr>
              <a:t>ROIs</a:t>
            </a:r>
            <a:r>
              <a:rPr lang="zh-CN" altLang="en-US" sz="1200" b="0" i="0" kern="1200" dirty="0">
                <a:solidFill>
                  <a:schemeClr val="tx1"/>
                </a:solidFill>
                <a:effectLst/>
                <a:latin typeface="+mn-lt"/>
                <a:ea typeface="+mn-ea"/>
                <a:cs typeface="+mn-cs"/>
              </a:rPr>
              <a:t>并切割成补丁，然后它们被形成具有包级别标签（正或负）的实例包。对于学习算法，这些包被用来学习一个分类函数，该函数能够预测测试数据中包和实例的标签</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274811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变分自动编码器（</a:t>
            </a:r>
            <a:r>
              <a:rPr lang="en-US" altLang="zh-CN" dirty="0"/>
              <a:t>VAE</a:t>
            </a:r>
            <a:r>
              <a:rPr lang="zh-CN" altLang="en-US" dirty="0"/>
              <a:t>）通过将潜在表示约束为正态分布来改进</a:t>
            </a:r>
            <a:r>
              <a:rPr lang="en-US" altLang="zh-CN" dirty="0"/>
              <a:t>AE</a:t>
            </a:r>
            <a:r>
              <a:rPr lang="zh-CN" altLang="en-US" dirty="0"/>
              <a:t>。</a:t>
            </a:r>
            <a:r>
              <a:rPr lang="en-US" altLang="zh-CN" dirty="0"/>
              <a:t>(B)</a:t>
            </a:r>
            <a:r>
              <a:rPr lang="zh-CN" altLang="en-US" dirty="0"/>
              <a:t>生成对抗网络（</a:t>
            </a:r>
            <a:r>
              <a:rPr lang="en-US" altLang="zh-CN" dirty="0"/>
              <a:t>GAN</a:t>
            </a:r>
            <a:r>
              <a:rPr lang="zh-CN" altLang="en-US" dirty="0"/>
              <a:t>），它由一个生成器和一个鉴别器组成。该生成器负责从随机噪声中生成假图像，而鉴别器则通过鉴别生成的假图像和真实图像来强制生成真实图像。</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303909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232462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3833974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样本数 </a:t>
            </a:r>
            <a:r>
              <a:rPr lang="en-US" altLang="zh-CN" dirty="0"/>
              <a:t>M</a:t>
            </a:r>
            <a:r>
              <a:rPr lang="zh-CN" altLang="en-US" dirty="0"/>
              <a:t>类别数 </a:t>
            </a:r>
            <a:r>
              <a:rPr lang="en-US" altLang="zh-CN" dirty="0" err="1"/>
              <a:t>Yic</a:t>
            </a:r>
            <a:r>
              <a:rPr lang="zh-CN" altLang="en-US" dirty="0"/>
              <a:t>真实标签，</a:t>
            </a:r>
            <a:r>
              <a:rPr lang="en-US" altLang="zh-CN" dirty="0" err="1"/>
              <a:t>Y^ic</a:t>
            </a:r>
            <a:r>
              <a:rPr lang="zh-CN" altLang="en-US" dirty="0"/>
              <a:t>预测   </a:t>
            </a:r>
            <a:r>
              <a:rPr lang="en-US" altLang="zh-CN" dirty="0"/>
              <a:t>p</a:t>
            </a:r>
            <a:r>
              <a:rPr lang="zh-CN" altLang="en-US" dirty="0"/>
              <a:t>是预测 </a:t>
            </a:r>
            <a:r>
              <a:rPr lang="en-US" altLang="zh-CN" dirty="0"/>
              <a:t>y</a:t>
            </a:r>
            <a:r>
              <a:rPr lang="zh-CN" altLang="en-US" dirty="0"/>
              <a:t>是标签 </a:t>
            </a:r>
            <a:r>
              <a:rPr lang="en-US" altLang="zh-CN" dirty="0"/>
              <a:t>a r</a:t>
            </a:r>
            <a:r>
              <a:rPr lang="zh-CN" altLang="en-US" dirty="0"/>
              <a:t>是参数</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420838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样本数 </a:t>
            </a:r>
            <a:r>
              <a:rPr lang="en-US" altLang="zh-CN" dirty="0"/>
              <a:t>M</a:t>
            </a:r>
            <a:r>
              <a:rPr lang="zh-CN" altLang="en-US" dirty="0"/>
              <a:t>类别数 </a:t>
            </a:r>
            <a:r>
              <a:rPr lang="en-US" altLang="zh-CN" dirty="0" err="1"/>
              <a:t>Yic</a:t>
            </a:r>
            <a:r>
              <a:rPr lang="zh-CN" altLang="en-US" dirty="0"/>
              <a:t>真实标签，</a:t>
            </a:r>
            <a:r>
              <a:rPr lang="en-US" altLang="zh-CN" dirty="0" err="1"/>
              <a:t>Y^ic</a:t>
            </a:r>
            <a:r>
              <a:rPr lang="zh-CN" altLang="en-US" dirty="0"/>
              <a:t>预测   </a:t>
            </a:r>
            <a:r>
              <a:rPr lang="en-US" altLang="zh-CN" dirty="0"/>
              <a:t>p</a:t>
            </a:r>
            <a:r>
              <a:rPr lang="zh-CN" altLang="en-US" dirty="0"/>
              <a:t>是预测 </a:t>
            </a:r>
            <a:r>
              <a:rPr lang="en-US" altLang="zh-CN" dirty="0"/>
              <a:t>y</a:t>
            </a:r>
            <a:r>
              <a:rPr lang="zh-CN" altLang="en-US" dirty="0"/>
              <a:t>是标签 </a:t>
            </a:r>
            <a:r>
              <a:rPr lang="en-US" altLang="zh-CN" dirty="0"/>
              <a:t>a r</a:t>
            </a:r>
            <a:r>
              <a:rPr lang="zh-CN" altLang="en-US" dirty="0"/>
              <a:t>是参数</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332006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mod="1">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2023/8/31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01632" y="-52907"/>
            <a:ext cx="10101948" cy="6925656"/>
          </a:xfrm>
          <a:prstGeom prst="rect">
            <a:avLst/>
          </a:prstGeom>
        </p:spPr>
      </p:pic>
      <p:sp>
        <p:nvSpPr>
          <p:cNvPr id="5" name="梯形 4"/>
          <p:cNvSpPr/>
          <p:nvPr/>
        </p:nvSpPr>
        <p:spPr>
          <a:xfrm>
            <a:off x="-645871" y="-41064"/>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8383" y="2748103"/>
            <a:ext cx="7420275" cy="1138773"/>
          </a:xfrm>
          <a:prstGeom prst="rect">
            <a:avLst/>
          </a:prstGeom>
          <a:noFill/>
        </p:spPr>
        <p:txBody>
          <a:bodyPr wrap="square" rtlCol="0">
            <a:spAutoFit/>
          </a:bodyPr>
          <a:lstStyle/>
          <a:p>
            <a:pPr algn="ctr"/>
            <a:r>
              <a:rPr lang="zh-CN" altLang="en-US" sz="4400" dirty="0">
                <a:solidFill>
                  <a:srgbClr val="0079BF"/>
                </a:solidFill>
                <a:latin typeface="方正粗宋简体" panose="03000509000000000000" pitchFamily="65" charset="-122"/>
                <a:ea typeface="方正粗宋简体" panose="03000509000000000000" pitchFamily="65" charset="-122"/>
              </a:rPr>
              <a:t>暑期汇报</a:t>
            </a:r>
          </a:p>
          <a:p>
            <a:pPr algn="ctr"/>
            <a:endParaRPr lang="zh-CN" altLang="en-US" sz="2400" b="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36236" y="3917012"/>
            <a:ext cx="4738259"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79BF"/>
                </a:solidFill>
                <a:latin typeface="微软雅黑" panose="020B0503020204020204" pitchFamily="34" charset="-122"/>
                <a:ea typeface="微软雅黑" panose="020B0503020204020204" pitchFamily="34" charset="-122"/>
              </a:rPr>
              <a:t>汇报人：殷子扬 </a:t>
            </a:r>
            <a:endParaRPr lang="en-US" altLang="zh-CN" sz="2000" b="1" dirty="0">
              <a:solidFill>
                <a:srgbClr val="0079BF"/>
              </a:solidFill>
              <a:latin typeface="微软雅黑" panose="020B0503020204020204" pitchFamily="34" charset="-122"/>
              <a:ea typeface="微软雅黑" panose="020B0503020204020204" pitchFamily="34" charset="-122"/>
            </a:endParaRPr>
          </a:p>
          <a:p>
            <a:pPr algn="ctr"/>
            <a:r>
              <a:rPr lang="en-US" altLang="zh-CN" sz="2000" b="1" dirty="0">
                <a:solidFill>
                  <a:srgbClr val="0079BF"/>
                </a:solidFill>
                <a:latin typeface="微软雅黑" panose="020B0503020204020204" pitchFamily="34" charset="-122"/>
                <a:ea typeface="微软雅黑" panose="020B0503020204020204" pitchFamily="34" charset="-122"/>
              </a:rPr>
              <a:t>2023.8.31</a:t>
            </a:r>
            <a:endParaRPr lang="zh-CN" altLang="en-US" sz="2000" b="1" dirty="0">
              <a:solidFill>
                <a:srgbClr val="0079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、深度学习方法</a:t>
            </a:r>
            <a:r>
              <a:rPr lang="en-US" altLang="zh-CN" dirty="0"/>
              <a:t>—</a:t>
            </a:r>
            <a:r>
              <a:rPr lang="zh-CN" altLang="en-US" dirty="0"/>
              <a:t>迁移学习</a:t>
            </a:r>
          </a:p>
        </p:txBody>
      </p:sp>
      <p:sp>
        <p:nvSpPr>
          <p:cNvPr id="3" name="文本框 2">
            <a:extLst>
              <a:ext uri="{FF2B5EF4-FFF2-40B4-BE49-F238E27FC236}">
                <a16:creationId xmlns:a16="http://schemas.microsoft.com/office/drawing/2014/main" id="{96C2E2C3-9222-4486-A473-DD85C9452D3A}"/>
              </a:ext>
            </a:extLst>
          </p:cNvPr>
          <p:cNvSpPr txBox="1"/>
          <p:nvPr/>
        </p:nvSpPr>
        <p:spPr>
          <a:xfrm>
            <a:off x="1342159" y="1454726"/>
            <a:ext cx="9507682" cy="875881"/>
          </a:xfrm>
          <a:prstGeom prst="rect">
            <a:avLst/>
          </a:prstGeom>
          <a:noFill/>
        </p:spPr>
        <p:txBody>
          <a:bodyPr wrap="square" rtlCol="0">
            <a:spAutoFit/>
          </a:bodyPr>
          <a:lstStyle/>
          <a:p>
            <a:pPr>
              <a:lnSpc>
                <a:spcPct val="150000"/>
              </a:lnSpc>
            </a:pPr>
            <a:r>
              <a:rPr lang="zh-CN" altLang="en-US" dirty="0"/>
              <a:t>         迁移学习是深度学习的一个子领域，它侧重于将知识从源领域转移到目标领域，以增强目标任务。在医学图像分析中常用的两种迁移学习方法，包括微调和领域自适应（</a:t>
            </a:r>
            <a:r>
              <a:rPr lang="en-US" altLang="zh-CN" dirty="0"/>
              <a:t>DA</a:t>
            </a:r>
            <a:r>
              <a:rPr lang="zh-CN" altLang="en-US" dirty="0"/>
              <a:t>）。</a:t>
            </a:r>
          </a:p>
        </p:txBody>
      </p:sp>
      <p:sp>
        <p:nvSpPr>
          <p:cNvPr id="5" name="文本框 4">
            <a:extLst>
              <a:ext uri="{FF2B5EF4-FFF2-40B4-BE49-F238E27FC236}">
                <a16:creationId xmlns:a16="http://schemas.microsoft.com/office/drawing/2014/main" id="{FBC97D26-D5F9-4DB6-BC84-EA946AEC1D53}"/>
              </a:ext>
            </a:extLst>
          </p:cNvPr>
          <p:cNvSpPr txBox="1"/>
          <p:nvPr/>
        </p:nvSpPr>
        <p:spPr>
          <a:xfrm>
            <a:off x="1342159" y="2600542"/>
            <a:ext cx="10139796"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微调</a:t>
            </a:r>
            <a:r>
              <a:rPr lang="en-US" altLang="zh-CN" dirty="0"/>
              <a:t>(Fine-tuning)</a:t>
            </a:r>
          </a:p>
          <a:p>
            <a:pPr>
              <a:lnSpc>
                <a:spcPct val="150000"/>
              </a:lnSpc>
            </a:pPr>
            <a:r>
              <a:rPr lang="zh-CN" altLang="en-US" dirty="0"/>
              <a:t>         从大型公共数据集（如</a:t>
            </a:r>
            <a:r>
              <a:rPr lang="en-US" altLang="zh-CN" dirty="0"/>
              <a:t>ImageNet</a:t>
            </a:r>
            <a:r>
              <a:rPr lang="zh-CN" altLang="en-US" dirty="0"/>
              <a:t>）预训练一个模型，再将其用在目标数据集上训练，对权重参数进行微调。</a:t>
            </a:r>
            <a:endParaRPr lang="en-US" altLang="zh-CN" dirty="0"/>
          </a:p>
          <a:p>
            <a:pPr marL="285750" indent="-285750">
              <a:lnSpc>
                <a:spcPct val="150000"/>
              </a:lnSpc>
              <a:buFont typeface="Arial" panose="020B0604020202020204" pitchFamily="34" charset="0"/>
              <a:buChar char="•"/>
            </a:pPr>
            <a:r>
              <a:rPr lang="zh-CN" altLang="en-US" dirty="0"/>
              <a:t>域适应</a:t>
            </a:r>
            <a:r>
              <a:rPr lang="en-US" altLang="zh-CN" dirty="0"/>
              <a:t>(Domain adaptation)</a:t>
            </a:r>
          </a:p>
          <a:p>
            <a:pPr>
              <a:lnSpc>
                <a:spcPct val="150000"/>
              </a:lnSpc>
            </a:pPr>
            <a:r>
              <a:rPr lang="zh-CN" altLang="en-US" dirty="0"/>
              <a:t>         通过学习来转移知识，以缩小数据集在不同领域的分布差距。在医学图像分析中，数据的异质性阻碍了深度模型在临床中的成功实践。这一问题可以通过领域自适应来缓解，以提高临床深度模型的有效性和再现性</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75646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、目标检测</a:t>
            </a:r>
          </a:p>
        </p:txBody>
      </p:sp>
      <p:sp>
        <p:nvSpPr>
          <p:cNvPr id="3" name="文本框 2">
            <a:extLst>
              <a:ext uri="{FF2B5EF4-FFF2-40B4-BE49-F238E27FC236}">
                <a16:creationId xmlns:a16="http://schemas.microsoft.com/office/drawing/2014/main" id="{32F10695-A8F5-476C-A68E-CADBCF214B37}"/>
              </a:ext>
            </a:extLst>
          </p:cNvPr>
          <p:cNvSpPr txBox="1"/>
          <p:nvPr/>
        </p:nvSpPr>
        <p:spPr>
          <a:xfrm>
            <a:off x="1324839" y="1548247"/>
            <a:ext cx="10505210" cy="875881"/>
          </a:xfrm>
          <a:prstGeom prst="rect">
            <a:avLst/>
          </a:prstGeom>
          <a:noFill/>
        </p:spPr>
        <p:txBody>
          <a:bodyPr wrap="square" rtlCol="0">
            <a:spAutoFit/>
          </a:bodyPr>
          <a:lstStyle/>
          <a:p>
            <a:pPr>
              <a:lnSpc>
                <a:spcPct val="150000"/>
              </a:lnSpc>
            </a:pPr>
            <a:r>
              <a:rPr lang="zh-CN" altLang="en-US" dirty="0"/>
              <a:t>         检测任务是从整个图像中定位对象，并预测这些对象的类别。可以看成是两类任务：位置的回归和类别的预测。</a:t>
            </a:r>
          </a:p>
        </p:txBody>
      </p:sp>
      <p:sp>
        <p:nvSpPr>
          <p:cNvPr id="4" name="文本框 3">
            <a:extLst>
              <a:ext uri="{FF2B5EF4-FFF2-40B4-BE49-F238E27FC236}">
                <a16:creationId xmlns:a16="http://schemas.microsoft.com/office/drawing/2014/main" id="{2B5C3BE4-7127-4722-8459-A6DFB00285C7}"/>
              </a:ext>
            </a:extLst>
          </p:cNvPr>
          <p:cNvSpPr txBox="1"/>
          <p:nvPr/>
        </p:nvSpPr>
        <p:spPr>
          <a:xfrm>
            <a:off x="1324839" y="2535382"/>
            <a:ext cx="9850583"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One-stage</a:t>
            </a:r>
            <a:r>
              <a:rPr lang="zh-CN" altLang="en-US" dirty="0"/>
              <a:t> </a:t>
            </a:r>
            <a:r>
              <a:rPr lang="en-US" altLang="zh-CN" dirty="0"/>
              <a:t>methods</a:t>
            </a:r>
          </a:p>
          <a:p>
            <a:pPr>
              <a:lnSpc>
                <a:spcPct val="150000"/>
              </a:lnSpc>
            </a:pPr>
            <a:r>
              <a:rPr lang="zh-CN" altLang="en-US" dirty="0"/>
              <a:t>       通过直接生成高检测效率的对象的类别和坐标。如</a:t>
            </a:r>
            <a:r>
              <a:rPr lang="en-US" altLang="zh-CN" dirty="0"/>
              <a:t>SSD</a:t>
            </a:r>
            <a:r>
              <a:rPr lang="zh-CN" altLang="en-US" dirty="0"/>
              <a:t>、</a:t>
            </a:r>
            <a:r>
              <a:rPr lang="en-US" altLang="zh-CN" dirty="0"/>
              <a:t>YOLO</a:t>
            </a:r>
            <a:r>
              <a:rPr lang="zh-CN" altLang="en-US" dirty="0"/>
              <a:t>和</a:t>
            </a:r>
            <a:r>
              <a:rPr lang="en-US" altLang="zh-CN" dirty="0" err="1"/>
              <a:t>RetinaNet</a:t>
            </a:r>
            <a:r>
              <a:rPr lang="zh-CN" altLang="en-US" dirty="0"/>
              <a:t>等</a:t>
            </a:r>
            <a:endParaRPr lang="en-US" altLang="zh-CN" dirty="0"/>
          </a:p>
          <a:p>
            <a:pPr marL="285750" indent="-285750">
              <a:lnSpc>
                <a:spcPct val="150000"/>
              </a:lnSpc>
              <a:buFont typeface="Arial" panose="020B0604020202020204" pitchFamily="34" charset="0"/>
              <a:buChar char="•"/>
            </a:pPr>
            <a:r>
              <a:rPr lang="en-US" altLang="zh-CN" dirty="0"/>
              <a:t>Two-stage methods</a:t>
            </a:r>
          </a:p>
          <a:p>
            <a:pPr marL="742950" lvl="1" indent="-285750">
              <a:lnSpc>
                <a:spcPct val="150000"/>
              </a:lnSpc>
              <a:buFont typeface="Arial" panose="020B0604020202020204" pitchFamily="34" charset="0"/>
              <a:buChar char="•"/>
            </a:pPr>
            <a:r>
              <a:rPr lang="zh-CN" altLang="en-US" dirty="0"/>
              <a:t>第一阶段先用区域建议算法或区域建议网络来生成候选框（大概位置、大小、是前景的概率）</a:t>
            </a:r>
            <a:endParaRPr lang="en-US" altLang="zh-CN" dirty="0"/>
          </a:p>
          <a:p>
            <a:pPr marL="742950" lvl="1" indent="-285750">
              <a:lnSpc>
                <a:spcPct val="150000"/>
              </a:lnSpc>
              <a:buFont typeface="Arial" panose="020B0604020202020204" pitchFamily="34" charset="0"/>
              <a:buChar char="•"/>
            </a:pPr>
            <a:r>
              <a:rPr lang="zh-CN" altLang="en-US" dirty="0"/>
              <a:t>第二阶段用其他网络来回归出物体的位置和类别。如</a:t>
            </a:r>
            <a:r>
              <a:rPr lang="en-US" altLang="zh-CN" dirty="0"/>
              <a:t>Faster-RCNN</a:t>
            </a:r>
            <a:r>
              <a:rPr lang="zh-CN" altLang="en-US" dirty="0"/>
              <a:t>。</a:t>
            </a:r>
            <a:endParaRPr lang="en-US" altLang="zh-CN" dirty="0"/>
          </a:p>
        </p:txBody>
      </p:sp>
    </p:spTree>
    <p:extLst>
      <p:ext uri="{BB962C8B-B14F-4D97-AF65-F5344CB8AC3E}">
        <p14:creationId xmlns:p14="http://schemas.microsoft.com/office/powerpoint/2010/main" val="199831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、损失函数和评价指标</a:t>
            </a:r>
          </a:p>
        </p:txBody>
      </p:sp>
      <p:sp>
        <p:nvSpPr>
          <p:cNvPr id="3" name="文本框 2">
            <a:extLst>
              <a:ext uri="{FF2B5EF4-FFF2-40B4-BE49-F238E27FC236}">
                <a16:creationId xmlns:a16="http://schemas.microsoft.com/office/drawing/2014/main" id="{32B387D5-32F7-44BD-B14F-8E3A254DE882}"/>
              </a:ext>
            </a:extLst>
          </p:cNvPr>
          <p:cNvSpPr txBox="1"/>
          <p:nvPr/>
        </p:nvSpPr>
        <p:spPr>
          <a:xfrm>
            <a:off x="1163782" y="1561007"/>
            <a:ext cx="3169227" cy="369332"/>
          </a:xfrm>
          <a:prstGeom prst="rect">
            <a:avLst/>
          </a:prstGeom>
          <a:noFill/>
        </p:spPr>
        <p:txBody>
          <a:bodyPr wrap="square" rtlCol="0">
            <a:spAutoFit/>
          </a:bodyPr>
          <a:lstStyle/>
          <a:p>
            <a:r>
              <a:rPr lang="zh-CN" altLang="en-US" dirty="0"/>
              <a:t>目标检测中有两类损失函数：</a:t>
            </a:r>
          </a:p>
        </p:txBody>
      </p:sp>
      <p:sp>
        <p:nvSpPr>
          <p:cNvPr id="4" name="文本框 3">
            <a:extLst>
              <a:ext uri="{FF2B5EF4-FFF2-40B4-BE49-F238E27FC236}">
                <a16:creationId xmlns:a16="http://schemas.microsoft.com/office/drawing/2014/main" id="{F90F478A-9572-4BA2-96B7-FE0FA066EE5C}"/>
              </a:ext>
            </a:extLst>
          </p:cNvPr>
          <p:cNvSpPr txBox="1"/>
          <p:nvPr/>
        </p:nvSpPr>
        <p:spPr>
          <a:xfrm>
            <a:off x="1163782" y="2161309"/>
            <a:ext cx="8447809"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分类损失</a:t>
            </a:r>
            <a:endParaRPr lang="en-US" altLang="zh-CN" dirty="0"/>
          </a:p>
          <a:p>
            <a:pPr marL="742950" lvl="1" indent="-285750">
              <a:buFont typeface="Arial" panose="020B0604020202020204" pitchFamily="34" charset="0"/>
              <a:buChar char="•"/>
            </a:pPr>
            <a:r>
              <a:rPr lang="zh-CN" altLang="en-US" dirty="0"/>
              <a:t>交叉熵损失</a:t>
            </a:r>
            <a:r>
              <a:rPr lang="en-US" altLang="zh-CN" dirty="0"/>
              <a:t>Cross-Entropy Loss</a:t>
            </a:r>
            <a:endParaRPr lang="zh-CN" altLang="en-US" dirty="0"/>
          </a:p>
        </p:txBody>
      </p:sp>
      <p:pic>
        <p:nvPicPr>
          <p:cNvPr id="5" name="图片 4">
            <a:extLst>
              <a:ext uri="{FF2B5EF4-FFF2-40B4-BE49-F238E27FC236}">
                <a16:creationId xmlns:a16="http://schemas.microsoft.com/office/drawing/2014/main" id="{76B951EA-B628-41AD-839F-565889956610}"/>
              </a:ext>
            </a:extLst>
          </p:cNvPr>
          <p:cNvPicPr>
            <a:picLocks noChangeAspect="1"/>
          </p:cNvPicPr>
          <p:nvPr/>
        </p:nvPicPr>
        <p:blipFill>
          <a:blip r:embed="rId3"/>
          <a:stretch>
            <a:fillRect/>
          </a:stretch>
        </p:blipFill>
        <p:spPr>
          <a:xfrm>
            <a:off x="1785247" y="2978362"/>
            <a:ext cx="4438907" cy="1155488"/>
          </a:xfrm>
          <a:prstGeom prst="rect">
            <a:avLst/>
          </a:prstGeom>
        </p:spPr>
      </p:pic>
      <p:sp>
        <p:nvSpPr>
          <p:cNvPr id="6" name="文本框 5">
            <a:extLst>
              <a:ext uri="{FF2B5EF4-FFF2-40B4-BE49-F238E27FC236}">
                <a16:creationId xmlns:a16="http://schemas.microsoft.com/office/drawing/2014/main" id="{530E630C-4CCD-4401-9712-7C072139115E}"/>
              </a:ext>
            </a:extLst>
          </p:cNvPr>
          <p:cNvSpPr txBox="1"/>
          <p:nvPr/>
        </p:nvSpPr>
        <p:spPr>
          <a:xfrm>
            <a:off x="1163782" y="4142509"/>
            <a:ext cx="5766954" cy="369332"/>
          </a:xfrm>
          <a:prstGeom prst="rect">
            <a:avLst/>
          </a:prstGeom>
          <a:noFill/>
        </p:spPr>
        <p:txBody>
          <a:bodyPr wrap="square" rtlCol="0">
            <a:spAutoFit/>
          </a:bodyPr>
          <a:lstStyle/>
          <a:p>
            <a:pPr marL="742950" lvl="1" indent="-285750">
              <a:buFont typeface="Arial" panose="020B0604020202020204" pitchFamily="34" charset="0"/>
              <a:buChar char="•"/>
            </a:pPr>
            <a:r>
              <a:rPr lang="en-US" altLang="zh-CN" dirty="0"/>
              <a:t>Focal</a:t>
            </a:r>
            <a:r>
              <a:rPr lang="zh-CN" altLang="en-US" dirty="0"/>
              <a:t>损失（二分类）</a:t>
            </a:r>
          </a:p>
        </p:txBody>
      </p:sp>
      <p:pic>
        <p:nvPicPr>
          <p:cNvPr id="7" name="图片 6">
            <a:extLst>
              <a:ext uri="{FF2B5EF4-FFF2-40B4-BE49-F238E27FC236}">
                <a16:creationId xmlns:a16="http://schemas.microsoft.com/office/drawing/2014/main" id="{0369D229-E4D0-4E33-80D7-DCCA7653C50F}"/>
              </a:ext>
            </a:extLst>
          </p:cNvPr>
          <p:cNvPicPr>
            <a:picLocks noChangeAspect="1"/>
          </p:cNvPicPr>
          <p:nvPr/>
        </p:nvPicPr>
        <p:blipFill>
          <a:blip r:embed="rId4"/>
          <a:stretch>
            <a:fillRect/>
          </a:stretch>
        </p:blipFill>
        <p:spPr>
          <a:xfrm>
            <a:off x="1785247" y="5139198"/>
            <a:ext cx="6300522" cy="1206753"/>
          </a:xfrm>
          <a:prstGeom prst="rect">
            <a:avLst/>
          </a:prstGeom>
        </p:spPr>
      </p:pic>
    </p:spTree>
    <p:extLst>
      <p:ext uri="{BB962C8B-B14F-4D97-AF65-F5344CB8AC3E}">
        <p14:creationId xmlns:p14="http://schemas.microsoft.com/office/powerpoint/2010/main" val="3681705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、损失函数和评价指标</a:t>
            </a:r>
          </a:p>
        </p:txBody>
      </p:sp>
      <p:sp>
        <p:nvSpPr>
          <p:cNvPr id="3" name="文本框 2">
            <a:extLst>
              <a:ext uri="{FF2B5EF4-FFF2-40B4-BE49-F238E27FC236}">
                <a16:creationId xmlns:a16="http://schemas.microsoft.com/office/drawing/2014/main" id="{32B387D5-32F7-44BD-B14F-8E3A254DE882}"/>
              </a:ext>
            </a:extLst>
          </p:cNvPr>
          <p:cNvSpPr txBox="1"/>
          <p:nvPr/>
        </p:nvSpPr>
        <p:spPr>
          <a:xfrm>
            <a:off x="1163782" y="1561007"/>
            <a:ext cx="3169227" cy="369332"/>
          </a:xfrm>
          <a:prstGeom prst="rect">
            <a:avLst/>
          </a:prstGeom>
          <a:noFill/>
        </p:spPr>
        <p:txBody>
          <a:bodyPr wrap="square" rtlCol="0">
            <a:spAutoFit/>
          </a:bodyPr>
          <a:lstStyle/>
          <a:p>
            <a:r>
              <a:rPr lang="zh-CN" altLang="en-US" dirty="0"/>
              <a:t>目标检测中有两类损失函数：</a:t>
            </a:r>
          </a:p>
        </p:txBody>
      </p:sp>
      <p:sp>
        <p:nvSpPr>
          <p:cNvPr id="4" name="文本框 3">
            <a:extLst>
              <a:ext uri="{FF2B5EF4-FFF2-40B4-BE49-F238E27FC236}">
                <a16:creationId xmlns:a16="http://schemas.microsoft.com/office/drawing/2014/main" id="{F90F478A-9572-4BA2-96B7-FE0FA066EE5C}"/>
              </a:ext>
            </a:extLst>
          </p:cNvPr>
          <p:cNvSpPr txBox="1"/>
          <p:nvPr/>
        </p:nvSpPr>
        <p:spPr>
          <a:xfrm>
            <a:off x="1163782" y="2161309"/>
            <a:ext cx="8447809"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回归损失</a:t>
            </a:r>
          </a:p>
          <a:p>
            <a:pPr marL="742950" lvl="1" indent="-285750">
              <a:buFont typeface="Arial" panose="020B0604020202020204" pitchFamily="34" charset="0"/>
              <a:buChar char="•"/>
            </a:pPr>
            <a:r>
              <a:rPr lang="en-US" altLang="zh-CN" dirty="0"/>
              <a:t>MAE</a:t>
            </a:r>
            <a:r>
              <a:rPr lang="zh-CN" altLang="en-US" dirty="0"/>
              <a:t>损失</a:t>
            </a:r>
          </a:p>
        </p:txBody>
      </p:sp>
      <p:sp>
        <p:nvSpPr>
          <p:cNvPr id="6" name="文本框 5">
            <a:extLst>
              <a:ext uri="{FF2B5EF4-FFF2-40B4-BE49-F238E27FC236}">
                <a16:creationId xmlns:a16="http://schemas.microsoft.com/office/drawing/2014/main" id="{530E630C-4CCD-4401-9712-7C072139115E}"/>
              </a:ext>
            </a:extLst>
          </p:cNvPr>
          <p:cNvSpPr txBox="1"/>
          <p:nvPr/>
        </p:nvSpPr>
        <p:spPr>
          <a:xfrm>
            <a:off x="1163782" y="4142509"/>
            <a:ext cx="5766954" cy="369332"/>
          </a:xfrm>
          <a:prstGeom prst="rect">
            <a:avLst/>
          </a:prstGeom>
          <a:noFill/>
        </p:spPr>
        <p:txBody>
          <a:bodyPr wrap="square" rtlCol="0">
            <a:spAutoFit/>
          </a:bodyPr>
          <a:lstStyle/>
          <a:p>
            <a:pPr marL="742950" lvl="1" indent="-285750">
              <a:buFont typeface="Arial" panose="020B0604020202020204" pitchFamily="34" charset="0"/>
              <a:buChar char="•"/>
            </a:pPr>
            <a:r>
              <a:rPr lang="en-US" altLang="zh-CN" dirty="0"/>
              <a:t>IOU</a:t>
            </a:r>
            <a:r>
              <a:rPr lang="zh-CN" altLang="en-US" dirty="0"/>
              <a:t>损失</a:t>
            </a:r>
          </a:p>
        </p:txBody>
      </p:sp>
      <p:pic>
        <p:nvPicPr>
          <p:cNvPr id="8" name="图片 7">
            <a:extLst>
              <a:ext uri="{FF2B5EF4-FFF2-40B4-BE49-F238E27FC236}">
                <a16:creationId xmlns:a16="http://schemas.microsoft.com/office/drawing/2014/main" id="{6CCA8C78-2431-473C-98DE-E29A49380BF0}"/>
              </a:ext>
            </a:extLst>
          </p:cNvPr>
          <p:cNvPicPr>
            <a:picLocks noChangeAspect="1"/>
          </p:cNvPicPr>
          <p:nvPr/>
        </p:nvPicPr>
        <p:blipFill>
          <a:blip r:embed="rId3"/>
          <a:stretch>
            <a:fillRect/>
          </a:stretch>
        </p:blipFill>
        <p:spPr>
          <a:xfrm>
            <a:off x="1989040" y="2900294"/>
            <a:ext cx="4106960" cy="1180299"/>
          </a:xfrm>
          <a:prstGeom prst="rect">
            <a:avLst/>
          </a:prstGeom>
        </p:spPr>
      </p:pic>
      <p:pic>
        <p:nvPicPr>
          <p:cNvPr id="9" name="图片 8">
            <a:extLst>
              <a:ext uri="{FF2B5EF4-FFF2-40B4-BE49-F238E27FC236}">
                <a16:creationId xmlns:a16="http://schemas.microsoft.com/office/drawing/2014/main" id="{FA147F30-9A94-4221-BD7D-04F6A62986BD}"/>
              </a:ext>
            </a:extLst>
          </p:cNvPr>
          <p:cNvPicPr>
            <a:picLocks noChangeAspect="1"/>
          </p:cNvPicPr>
          <p:nvPr/>
        </p:nvPicPr>
        <p:blipFill>
          <a:blip r:embed="rId4"/>
          <a:stretch>
            <a:fillRect/>
          </a:stretch>
        </p:blipFill>
        <p:spPr>
          <a:xfrm>
            <a:off x="1989040" y="4740464"/>
            <a:ext cx="6054815" cy="1562533"/>
          </a:xfrm>
          <a:prstGeom prst="rect">
            <a:avLst/>
          </a:prstGeom>
        </p:spPr>
      </p:pic>
    </p:spTree>
    <p:extLst>
      <p:ext uri="{BB962C8B-B14F-4D97-AF65-F5344CB8AC3E}">
        <p14:creationId xmlns:p14="http://schemas.microsoft.com/office/powerpoint/2010/main" val="180517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、损失函数和评价指标</a:t>
            </a:r>
          </a:p>
        </p:txBody>
      </p:sp>
      <p:pic>
        <p:nvPicPr>
          <p:cNvPr id="5" name="图片 4">
            <a:extLst>
              <a:ext uri="{FF2B5EF4-FFF2-40B4-BE49-F238E27FC236}">
                <a16:creationId xmlns:a16="http://schemas.microsoft.com/office/drawing/2014/main" id="{443D54A7-89C2-481C-BF53-AF708BBF054B}"/>
              </a:ext>
            </a:extLst>
          </p:cNvPr>
          <p:cNvPicPr>
            <a:picLocks noChangeAspect="1"/>
          </p:cNvPicPr>
          <p:nvPr/>
        </p:nvPicPr>
        <p:blipFill>
          <a:blip r:embed="rId3"/>
          <a:stretch>
            <a:fillRect/>
          </a:stretch>
        </p:blipFill>
        <p:spPr>
          <a:xfrm>
            <a:off x="767269" y="1936274"/>
            <a:ext cx="10657461" cy="2550382"/>
          </a:xfrm>
          <a:prstGeom prst="rect">
            <a:avLst/>
          </a:prstGeom>
        </p:spPr>
      </p:pic>
    </p:spTree>
    <p:extLst>
      <p:ext uri="{BB962C8B-B14F-4D97-AF65-F5344CB8AC3E}">
        <p14:creationId xmlns:p14="http://schemas.microsoft.com/office/powerpoint/2010/main" val="1792263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、损失函数和评价指标</a:t>
            </a:r>
          </a:p>
        </p:txBody>
      </p:sp>
      <p:sp>
        <p:nvSpPr>
          <p:cNvPr id="3" name="文本框 2">
            <a:extLst>
              <a:ext uri="{FF2B5EF4-FFF2-40B4-BE49-F238E27FC236}">
                <a16:creationId xmlns:a16="http://schemas.microsoft.com/office/drawing/2014/main" id="{2E6E1E20-9E3A-41ED-8F96-4AA27AAD9CC2}"/>
              </a:ext>
            </a:extLst>
          </p:cNvPr>
          <p:cNvSpPr txBox="1"/>
          <p:nvPr/>
        </p:nvSpPr>
        <p:spPr>
          <a:xfrm>
            <a:off x="1121664" y="1767840"/>
            <a:ext cx="2767584" cy="369332"/>
          </a:xfrm>
          <a:prstGeom prst="rect">
            <a:avLst/>
          </a:prstGeom>
          <a:noFill/>
        </p:spPr>
        <p:txBody>
          <a:bodyPr wrap="square" rtlCol="0">
            <a:spAutoFit/>
          </a:bodyPr>
          <a:lstStyle/>
          <a:p>
            <a:r>
              <a:rPr lang="en-US" altLang="zh-CN" dirty="0"/>
              <a:t>AP</a:t>
            </a:r>
            <a:r>
              <a:rPr lang="zh-CN" altLang="en-US" dirty="0"/>
              <a:t>的计算方法：</a:t>
            </a:r>
          </a:p>
        </p:txBody>
      </p:sp>
      <p:pic>
        <p:nvPicPr>
          <p:cNvPr id="6" name="图片 5">
            <a:extLst>
              <a:ext uri="{FF2B5EF4-FFF2-40B4-BE49-F238E27FC236}">
                <a16:creationId xmlns:a16="http://schemas.microsoft.com/office/drawing/2014/main" id="{FCFFCA0E-9ADE-4884-87E4-4195D3FC9E9A}"/>
              </a:ext>
            </a:extLst>
          </p:cNvPr>
          <p:cNvPicPr>
            <a:picLocks noChangeAspect="1"/>
          </p:cNvPicPr>
          <p:nvPr/>
        </p:nvPicPr>
        <p:blipFill>
          <a:blip r:embed="rId3"/>
          <a:stretch>
            <a:fillRect/>
          </a:stretch>
        </p:blipFill>
        <p:spPr>
          <a:xfrm>
            <a:off x="1404003" y="2463714"/>
            <a:ext cx="7856729" cy="1732385"/>
          </a:xfrm>
          <a:prstGeom prst="rect">
            <a:avLst/>
          </a:prstGeom>
        </p:spPr>
      </p:pic>
    </p:spTree>
    <p:extLst>
      <p:ext uri="{BB962C8B-B14F-4D97-AF65-F5344CB8AC3E}">
        <p14:creationId xmlns:p14="http://schemas.microsoft.com/office/powerpoint/2010/main" val="381525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5</a:t>
            </a:r>
            <a:r>
              <a:rPr lang="zh-CN" altLang="en-US" dirty="0"/>
              <a:t>、前景和挑战</a:t>
            </a:r>
          </a:p>
        </p:txBody>
      </p:sp>
      <p:sp>
        <p:nvSpPr>
          <p:cNvPr id="3" name="文本框 2">
            <a:extLst>
              <a:ext uri="{FF2B5EF4-FFF2-40B4-BE49-F238E27FC236}">
                <a16:creationId xmlns:a16="http://schemas.microsoft.com/office/drawing/2014/main" id="{E935439D-3D25-4F90-9909-E11163405351}"/>
              </a:ext>
            </a:extLst>
          </p:cNvPr>
          <p:cNvSpPr txBox="1"/>
          <p:nvPr/>
        </p:nvSpPr>
        <p:spPr>
          <a:xfrm>
            <a:off x="1353766" y="1984442"/>
            <a:ext cx="8239327"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有限的数据和标注</a:t>
            </a:r>
            <a:endParaRPr lang="en-US" altLang="zh-CN" dirty="0"/>
          </a:p>
          <a:p>
            <a:pPr marL="285750" indent="-285750">
              <a:lnSpc>
                <a:spcPct val="150000"/>
              </a:lnSpc>
              <a:buFont typeface="Arial" panose="020B0604020202020204" pitchFamily="34" charset="0"/>
              <a:buChar char="•"/>
            </a:pPr>
            <a:r>
              <a:rPr lang="zh-CN" altLang="en-US" dirty="0"/>
              <a:t>由于细胞的形态学特征较复杂，精细的细粒度分类和实例分割仍有待研究</a:t>
            </a:r>
            <a:endParaRPr lang="en-US" altLang="zh-CN" dirty="0"/>
          </a:p>
          <a:p>
            <a:pPr marL="285750" indent="-285750">
              <a:lnSpc>
                <a:spcPct val="150000"/>
              </a:lnSpc>
              <a:buFont typeface="Arial" panose="020B0604020202020204" pitchFamily="34" charset="0"/>
              <a:buChar char="•"/>
            </a:pPr>
            <a:r>
              <a:rPr lang="zh-CN" altLang="en-US" dirty="0"/>
              <a:t>注意力机制在有效表示图像特征方面取得了很好的成就</a:t>
            </a:r>
            <a:endParaRPr lang="en-US" altLang="zh-CN" dirty="0"/>
          </a:p>
          <a:p>
            <a:pPr marL="285750" indent="-285750">
              <a:lnSpc>
                <a:spcPct val="150000"/>
              </a:lnSpc>
              <a:buFont typeface="Arial" panose="020B0604020202020204" pitchFamily="34" charset="0"/>
              <a:buChar char="•"/>
            </a:pPr>
            <a:r>
              <a:rPr lang="zh-CN" altLang="en-US" dirty="0"/>
              <a:t>模型的通用性和鲁棒性还不够，在医学临床实践上的表现还远远不够好</a:t>
            </a:r>
            <a:endParaRPr lang="en-US" altLang="zh-CN" dirty="0"/>
          </a:p>
          <a:p>
            <a:pPr marL="285750" indent="-285750">
              <a:lnSpc>
                <a:spcPct val="150000"/>
              </a:lnSpc>
              <a:buFont typeface="Arial" panose="020B0604020202020204" pitchFamily="34" charset="0"/>
              <a:buChar char="•"/>
            </a:pPr>
            <a:r>
              <a:rPr lang="en-US" altLang="zh-CN" dirty="0"/>
              <a:t>DL</a:t>
            </a:r>
            <a:r>
              <a:rPr lang="zh-CN" altLang="en-US" dirty="0"/>
              <a:t>算法的黑盒特性缺乏临床可解释性和透明度，限制了其临床采用</a:t>
            </a:r>
            <a:endParaRPr lang="en-US" altLang="zh-CN" dirty="0"/>
          </a:p>
          <a:p>
            <a:pPr marL="285750" indent="-285750">
              <a:lnSpc>
                <a:spcPct val="150000"/>
              </a:lnSpc>
              <a:buFont typeface="Arial" panose="020B0604020202020204" pitchFamily="34" charset="0"/>
              <a:buChar char="•"/>
            </a:pPr>
            <a:r>
              <a:rPr lang="zh-CN" altLang="en-US" dirty="0"/>
              <a:t>数字化医疗和人类</a:t>
            </a:r>
            <a:r>
              <a:rPr lang="en-US" altLang="zh-CN" dirty="0"/>
              <a:t>-AI</a:t>
            </a:r>
            <a:r>
              <a:rPr lang="zh-CN" altLang="en-US" dirty="0"/>
              <a:t>的合作为</a:t>
            </a:r>
            <a:r>
              <a:rPr lang="en-US" altLang="zh-CN" dirty="0"/>
              <a:t>DL</a:t>
            </a:r>
            <a:r>
              <a:rPr lang="zh-CN" altLang="en-US" dirty="0"/>
              <a:t>在细胞计算学上的提供了发展前景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8761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7684514" y="2714897"/>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模型构建和分析</a:t>
              </a:r>
            </a:p>
          </p:txBody>
        </p:sp>
      </p:grpSp>
      <p:grpSp>
        <p:nvGrpSpPr>
          <p:cNvPr id="37" name="组合 36"/>
          <p:cNvGrpSpPr/>
          <p:nvPr/>
        </p:nvGrpSpPr>
        <p:grpSpPr>
          <a:xfrm>
            <a:off x="7678185" y="3950102"/>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创新点总结</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479830" y="3950102"/>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实验过程和结果</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479830" y="5081264"/>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代码解释</a:t>
              </a:r>
            </a:p>
          </p:txBody>
        </p:sp>
      </p:grpSp>
      <p:sp>
        <p:nvSpPr>
          <p:cNvPr id="28" name="文本框 27">
            <a:extLst>
              <a:ext uri="{FF2B5EF4-FFF2-40B4-BE49-F238E27FC236}">
                <a16:creationId xmlns:a16="http://schemas.microsoft.com/office/drawing/2014/main" id="{E4030BFB-35F3-443A-B528-FEB1F8D3BA3B}"/>
              </a:ext>
            </a:extLst>
          </p:cNvPr>
          <p:cNvSpPr txBox="1"/>
          <p:nvPr/>
        </p:nvSpPr>
        <p:spPr>
          <a:xfrm>
            <a:off x="3011288" y="1146956"/>
            <a:ext cx="7736604" cy="1446550"/>
          </a:xfrm>
          <a:prstGeom prst="rect">
            <a:avLst/>
          </a:prstGeom>
          <a:noFill/>
        </p:spPr>
        <p:txBody>
          <a:bodyPr wrap="square" rtlCol="0">
            <a:spAutoFit/>
          </a:bodyPr>
          <a:lstStyle/>
          <a:p>
            <a:pPr algn="ctr"/>
            <a:r>
              <a:rPr lang="en-US" altLang="zh-CN" sz="4400" dirty="0">
                <a:solidFill>
                  <a:srgbClr val="0079BF"/>
                </a:solidFill>
                <a:latin typeface="方正粗宋简体" panose="03000509000000000000" pitchFamily="65" charset="-122"/>
                <a:ea typeface="方正粗宋简体" panose="03000509000000000000" pitchFamily="65" charset="-122"/>
              </a:rPr>
              <a:t>Comparison Detector</a:t>
            </a:r>
          </a:p>
          <a:p>
            <a:pPr algn="ctr"/>
            <a:r>
              <a:rPr lang="zh-CN" altLang="en-US" sz="4400" dirty="0">
                <a:solidFill>
                  <a:srgbClr val="0079BF"/>
                </a:solidFill>
                <a:latin typeface="方正粗宋简体" panose="03000509000000000000" pitchFamily="65" charset="-122"/>
                <a:ea typeface="方正粗宋简体" panose="03000509000000000000" pitchFamily="65" charset="-122"/>
              </a:rPr>
              <a:t>论文阅读</a:t>
            </a:r>
            <a:endParaRPr lang="en-US" altLang="zh-CN" sz="4400" dirty="0">
              <a:solidFill>
                <a:srgbClr val="0079BF"/>
              </a:solidFill>
              <a:latin typeface="方正粗宋简体" panose="03000509000000000000" pitchFamily="65" charset="-122"/>
              <a:ea typeface="方正粗宋简体" panose="03000509000000000000" pitchFamily="65" charset="-122"/>
            </a:endParaRPr>
          </a:p>
        </p:txBody>
      </p:sp>
      <p:grpSp>
        <p:nvGrpSpPr>
          <p:cNvPr id="29" name="组合 28">
            <a:extLst>
              <a:ext uri="{FF2B5EF4-FFF2-40B4-BE49-F238E27FC236}">
                <a16:creationId xmlns:a16="http://schemas.microsoft.com/office/drawing/2014/main" id="{E9D5DE0E-A175-4FC1-9589-6DF1448D1CEA}"/>
              </a:ext>
            </a:extLst>
          </p:cNvPr>
          <p:cNvGrpSpPr/>
          <p:nvPr/>
        </p:nvGrpSpPr>
        <p:grpSpPr>
          <a:xfrm>
            <a:off x="3445173" y="2638233"/>
            <a:ext cx="4884184" cy="1041707"/>
            <a:chOff x="6346509" y="1960043"/>
            <a:chExt cx="4884184" cy="1041707"/>
          </a:xfrm>
        </p:grpSpPr>
        <p:sp>
          <p:nvSpPr>
            <p:cNvPr id="31" name="文本框 30">
              <a:extLst>
                <a:ext uri="{FF2B5EF4-FFF2-40B4-BE49-F238E27FC236}">
                  <a16:creationId xmlns:a16="http://schemas.microsoft.com/office/drawing/2014/main" id="{F11C0AD0-E6F0-4944-8E9F-9DC00D3BC063}"/>
                </a:ext>
              </a:extLst>
            </p:cNvPr>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8BD300F-4923-4079-8555-68A9330F812F}"/>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CC2D0D5-D27D-4A16-BD54-A2D55D688BAB}"/>
                </a:ext>
              </a:extLst>
            </p:cNvPr>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论文框架结构</a:t>
              </a:r>
            </a:p>
          </p:txBody>
        </p:sp>
      </p:grpSp>
    </p:spTree>
    <p:extLst>
      <p:ext uri="{BB962C8B-B14F-4D97-AF65-F5344CB8AC3E}">
        <p14:creationId xmlns:p14="http://schemas.microsoft.com/office/powerpoint/2010/main" val="87829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a:t>
            </a:r>
            <a:r>
              <a:rPr lang="zh-CN" altLang="en-US" dirty="0"/>
              <a:t>、论文框架结构</a:t>
            </a:r>
          </a:p>
        </p:txBody>
      </p:sp>
      <p:sp>
        <p:nvSpPr>
          <p:cNvPr id="3" name="文本框 2">
            <a:extLst>
              <a:ext uri="{FF2B5EF4-FFF2-40B4-BE49-F238E27FC236}">
                <a16:creationId xmlns:a16="http://schemas.microsoft.com/office/drawing/2014/main" id="{F60EFA66-71BF-4D18-B33B-62D8B8CC3060}"/>
              </a:ext>
            </a:extLst>
          </p:cNvPr>
          <p:cNvSpPr txBox="1"/>
          <p:nvPr/>
        </p:nvSpPr>
        <p:spPr>
          <a:xfrm>
            <a:off x="1789889" y="1517516"/>
            <a:ext cx="8300941" cy="4524315"/>
          </a:xfrm>
          <a:prstGeom prst="rect">
            <a:avLst/>
          </a:prstGeom>
          <a:noFill/>
        </p:spPr>
        <p:txBody>
          <a:bodyPr wrap="square" rtlCol="0">
            <a:spAutoFit/>
          </a:bodyPr>
          <a:lstStyle/>
          <a:p>
            <a:r>
              <a:rPr lang="en-US" altLang="zh-CN" dirty="0"/>
              <a:t>•  </a:t>
            </a:r>
            <a:r>
              <a:rPr lang="zh-CN" altLang="en-US" dirty="0"/>
              <a:t>摘要（</a:t>
            </a:r>
            <a:r>
              <a:rPr lang="en-US" altLang="zh-CN" dirty="0"/>
              <a:t>Abstract</a:t>
            </a:r>
            <a:r>
              <a:rPr lang="zh-CN" altLang="en-US" dirty="0"/>
              <a:t>）：介绍了文章的研究背景、目的、方法、贡献和结果。</a:t>
            </a:r>
          </a:p>
          <a:p>
            <a:endParaRPr lang="zh-CN" altLang="en-US" dirty="0"/>
          </a:p>
          <a:p>
            <a:r>
              <a:rPr lang="en-US" altLang="zh-CN" dirty="0"/>
              <a:t>•  </a:t>
            </a:r>
            <a:r>
              <a:rPr lang="zh-CN" altLang="en-US" dirty="0"/>
              <a:t>引言（</a:t>
            </a:r>
            <a:r>
              <a:rPr lang="en-US" altLang="zh-CN" dirty="0"/>
              <a:t>Introduction</a:t>
            </a:r>
            <a:r>
              <a:rPr lang="zh-CN" altLang="en-US" dirty="0"/>
              <a:t>）：介绍了宫颈癌筛查的重要性、传统方法的局限性、深度学习方法的优势和挑战、本文的研究课题和主要贡献。</a:t>
            </a:r>
          </a:p>
          <a:p>
            <a:endParaRPr lang="zh-CN" altLang="en-US" dirty="0"/>
          </a:p>
          <a:p>
            <a:r>
              <a:rPr lang="en-US" altLang="zh-CN" dirty="0"/>
              <a:t>•  </a:t>
            </a:r>
            <a:r>
              <a:rPr lang="zh-CN" altLang="en-US" dirty="0"/>
              <a:t>相关工作（</a:t>
            </a:r>
            <a:r>
              <a:rPr lang="en-US" altLang="zh-CN" dirty="0"/>
              <a:t>Related Work</a:t>
            </a:r>
            <a:r>
              <a:rPr lang="zh-CN" altLang="en-US" dirty="0"/>
              <a:t>）：回顾了细胞图像分析的相关文献，包括细胞分割、细胞分类和细胞检测，以及深度学习在这些任务中的应用。</a:t>
            </a:r>
          </a:p>
          <a:p>
            <a:endParaRPr lang="zh-CN" altLang="en-US" dirty="0"/>
          </a:p>
          <a:p>
            <a:r>
              <a:rPr lang="en-US" altLang="zh-CN" dirty="0"/>
              <a:t>•  </a:t>
            </a:r>
            <a:r>
              <a:rPr lang="zh-CN" altLang="en-US" dirty="0"/>
              <a:t>方法（</a:t>
            </a:r>
            <a:r>
              <a:rPr lang="en-US" altLang="zh-CN" dirty="0"/>
              <a:t>Method</a:t>
            </a:r>
            <a:r>
              <a:rPr lang="zh-CN" altLang="en-US" dirty="0"/>
              <a:t>）：介绍了本文提出的比较检测器（</a:t>
            </a:r>
            <a:r>
              <a:rPr lang="en-US" altLang="zh-CN" dirty="0"/>
              <a:t>Comparison Detector</a:t>
            </a:r>
            <a:r>
              <a:rPr lang="zh-CN" altLang="en-US" dirty="0"/>
              <a:t>）的详细设计和实现，包括特征提取网络、参考样本生成网络、比较分类网络和判别器网络。</a:t>
            </a:r>
          </a:p>
          <a:p>
            <a:endParaRPr lang="zh-CN" altLang="en-US" dirty="0"/>
          </a:p>
          <a:p>
            <a:r>
              <a:rPr lang="en-US" altLang="zh-CN" dirty="0"/>
              <a:t>•  </a:t>
            </a:r>
            <a:r>
              <a:rPr lang="zh-CN" altLang="en-US" dirty="0"/>
              <a:t>实验（</a:t>
            </a:r>
            <a:r>
              <a:rPr lang="en-US" altLang="zh-CN" dirty="0"/>
              <a:t>Experiments</a:t>
            </a:r>
            <a:r>
              <a:rPr lang="zh-CN" altLang="en-US" dirty="0"/>
              <a:t>）：介绍了本文使用的数据集、评价指标、实验设置和实验结果，以及与基线模型和其他方法的对比分析。</a:t>
            </a:r>
          </a:p>
          <a:p>
            <a:endParaRPr lang="zh-CN" altLang="en-US" dirty="0"/>
          </a:p>
          <a:p>
            <a:r>
              <a:rPr lang="en-US" altLang="zh-CN" dirty="0"/>
              <a:t>•  </a:t>
            </a:r>
            <a:r>
              <a:rPr lang="zh-CN" altLang="en-US" dirty="0"/>
              <a:t>结论（</a:t>
            </a:r>
            <a:r>
              <a:rPr lang="en-US" altLang="zh-CN" dirty="0"/>
              <a:t>Conclusion</a:t>
            </a:r>
            <a:r>
              <a:rPr lang="zh-CN" altLang="en-US" dirty="0"/>
              <a:t>）：总结了本文的主要发现和贡献，以及未来的工作方向。</a:t>
            </a:r>
          </a:p>
        </p:txBody>
      </p:sp>
    </p:spTree>
    <p:extLst>
      <p:ext uri="{BB962C8B-B14F-4D97-AF65-F5344CB8AC3E}">
        <p14:creationId xmlns:p14="http://schemas.microsoft.com/office/powerpoint/2010/main" val="27212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4" name="文本框 3">
            <a:extLst>
              <a:ext uri="{FF2B5EF4-FFF2-40B4-BE49-F238E27FC236}">
                <a16:creationId xmlns:a16="http://schemas.microsoft.com/office/drawing/2014/main" id="{1D98A87B-C89B-4C02-BABA-91515E0C36BF}"/>
              </a:ext>
            </a:extLst>
          </p:cNvPr>
          <p:cNvSpPr txBox="1"/>
          <p:nvPr/>
        </p:nvSpPr>
        <p:spPr>
          <a:xfrm>
            <a:off x="1633841" y="1782046"/>
            <a:ext cx="3861881" cy="646331"/>
          </a:xfrm>
          <a:prstGeom prst="rect">
            <a:avLst/>
          </a:prstGeom>
          <a:noFill/>
        </p:spPr>
        <p:txBody>
          <a:bodyPr wrap="square" rtlCol="0">
            <a:spAutoFit/>
          </a:bodyPr>
          <a:lstStyle/>
          <a:p>
            <a:r>
              <a:rPr lang="zh-CN" altLang="en-US" dirty="0"/>
              <a:t>基线模型为 </a:t>
            </a:r>
            <a:r>
              <a:rPr lang="en-US" altLang="zh-CN" dirty="0"/>
              <a:t>Faster-RCNN with FPN</a:t>
            </a:r>
          </a:p>
          <a:p>
            <a:r>
              <a:rPr lang="zh-CN" altLang="en-US" dirty="0"/>
              <a:t>主要结构：三个阶段</a:t>
            </a:r>
          </a:p>
        </p:txBody>
      </p:sp>
      <p:pic>
        <p:nvPicPr>
          <p:cNvPr id="5" name="图片 4">
            <a:extLst>
              <a:ext uri="{FF2B5EF4-FFF2-40B4-BE49-F238E27FC236}">
                <a16:creationId xmlns:a16="http://schemas.microsoft.com/office/drawing/2014/main" id="{CF64B9A6-BEC0-403E-9EBC-AED1AC7D5D15}"/>
              </a:ext>
            </a:extLst>
          </p:cNvPr>
          <p:cNvPicPr>
            <a:picLocks noChangeAspect="1"/>
          </p:cNvPicPr>
          <p:nvPr/>
        </p:nvPicPr>
        <p:blipFill>
          <a:blip r:embed="rId3"/>
          <a:stretch>
            <a:fillRect/>
          </a:stretch>
        </p:blipFill>
        <p:spPr>
          <a:xfrm>
            <a:off x="1207589" y="2428377"/>
            <a:ext cx="9622544" cy="4017017"/>
          </a:xfrm>
          <a:prstGeom prst="rect">
            <a:avLst/>
          </a:prstGeom>
        </p:spPr>
      </p:pic>
    </p:spTree>
    <p:extLst>
      <p:ext uri="{BB962C8B-B14F-4D97-AF65-F5344CB8AC3E}">
        <p14:creationId xmlns:p14="http://schemas.microsoft.com/office/powerpoint/2010/main" val="117577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5341171" y="2647911"/>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文献综述阅读</a:t>
              </a:r>
            </a:p>
          </p:txBody>
        </p:sp>
      </p:grpSp>
      <p:grpSp>
        <p:nvGrpSpPr>
          <p:cNvPr id="41" name="组合 40"/>
          <p:cNvGrpSpPr/>
          <p:nvPr/>
        </p:nvGrpSpPr>
        <p:grpSpPr>
          <a:xfrm>
            <a:off x="5341171" y="3765362"/>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目标检测论文阅读</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sp>
        <p:nvSpPr>
          <p:cNvPr id="67" name="文本框 66"/>
          <p:cNvSpPr txBox="1"/>
          <p:nvPr/>
        </p:nvSpPr>
        <p:spPr>
          <a:xfrm>
            <a:off x="3478215" y="1281491"/>
            <a:ext cx="7736604" cy="769441"/>
          </a:xfrm>
          <a:prstGeom prst="rect">
            <a:avLst/>
          </a:prstGeom>
          <a:noFill/>
        </p:spPr>
        <p:txBody>
          <a:bodyPr wrap="square" rtlCol="0">
            <a:spAutoFit/>
          </a:bodyPr>
          <a:lstStyle/>
          <a:p>
            <a:pPr algn="ctr"/>
            <a:r>
              <a:rPr lang="zh-CN" altLang="en-US" sz="4400" dirty="0">
                <a:solidFill>
                  <a:srgbClr val="0079BF"/>
                </a:solidFill>
                <a:latin typeface="方正粗宋简体" panose="03000509000000000000" pitchFamily="65" charset="-122"/>
                <a:ea typeface="方正粗宋简体" panose="03000509000000000000" pitchFamily="65" charset="-122"/>
              </a:rPr>
              <a:t>暑期汇报</a:t>
            </a:r>
            <a:endParaRPr lang="en-US" altLang="zh-CN" sz="4400" dirty="0">
              <a:solidFill>
                <a:srgbClr val="0079BF"/>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0796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81BF50F5-F864-48E6-B4E2-97EAAB1ACE2F}"/>
              </a:ext>
            </a:extLst>
          </p:cNvPr>
          <p:cNvSpPr txBox="1"/>
          <p:nvPr/>
        </p:nvSpPr>
        <p:spPr>
          <a:xfrm>
            <a:off x="1540564" y="1520686"/>
            <a:ext cx="2504661" cy="369332"/>
          </a:xfrm>
          <a:prstGeom prst="rect">
            <a:avLst/>
          </a:prstGeom>
          <a:noFill/>
        </p:spPr>
        <p:txBody>
          <a:bodyPr wrap="square" rtlCol="0">
            <a:spAutoFit/>
          </a:bodyPr>
          <a:lstStyle/>
          <a:p>
            <a:r>
              <a:rPr lang="en-US" altLang="zh-CN" dirty="0"/>
              <a:t>FPN</a:t>
            </a:r>
            <a:r>
              <a:rPr lang="zh-CN" altLang="en-US" dirty="0"/>
              <a:t>网络：</a:t>
            </a:r>
          </a:p>
        </p:txBody>
      </p:sp>
      <p:pic>
        <p:nvPicPr>
          <p:cNvPr id="6" name="图片 5">
            <a:extLst>
              <a:ext uri="{FF2B5EF4-FFF2-40B4-BE49-F238E27FC236}">
                <a16:creationId xmlns:a16="http://schemas.microsoft.com/office/drawing/2014/main" id="{46F404E9-0C94-47A3-B2D7-CBC680265FCF}"/>
              </a:ext>
            </a:extLst>
          </p:cNvPr>
          <p:cNvPicPr>
            <a:picLocks noChangeAspect="1"/>
          </p:cNvPicPr>
          <p:nvPr/>
        </p:nvPicPr>
        <p:blipFill>
          <a:blip r:embed="rId3"/>
          <a:stretch>
            <a:fillRect/>
          </a:stretch>
        </p:blipFill>
        <p:spPr>
          <a:xfrm>
            <a:off x="1034679" y="2089972"/>
            <a:ext cx="8848623" cy="4280402"/>
          </a:xfrm>
          <a:prstGeom prst="rect">
            <a:avLst/>
          </a:prstGeom>
        </p:spPr>
      </p:pic>
    </p:spTree>
    <p:extLst>
      <p:ext uri="{BB962C8B-B14F-4D97-AF65-F5344CB8AC3E}">
        <p14:creationId xmlns:p14="http://schemas.microsoft.com/office/powerpoint/2010/main" val="81836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0B710A52-B56F-454B-B8DB-953E4D367F76}"/>
              </a:ext>
            </a:extLst>
          </p:cNvPr>
          <p:cNvSpPr txBox="1"/>
          <p:nvPr/>
        </p:nvSpPr>
        <p:spPr>
          <a:xfrm>
            <a:off x="805070" y="1590261"/>
            <a:ext cx="4919869" cy="369332"/>
          </a:xfrm>
          <a:prstGeom prst="rect">
            <a:avLst/>
          </a:prstGeom>
          <a:noFill/>
        </p:spPr>
        <p:txBody>
          <a:bodyPr wrap="square" rtlCol="0">
            <a:spAutoFit/>
          </a:bodyPr>
          <a:lstStyle/>
          <a:p>
            <a:r>
              <a:rPr lang="zh-CN" altLang="en-US" dirty="0"/>
              <a:t>头部的分类和回归网络（比较检测器）：</a:t>
            </a:r>
          </a:p>
        </p:txBody>
      </p:sp>
      <p:pic>
        <p:nvPicPr>
          <p:cNvPr id="4" name="图片 3">
            <a:extLst>
              <a:ext uri="{FF2B5EF4-FFF2-40B4-BE49-F238E27FC236}">
                <a16:creationId xmlns:a16="http://schemas.microsoft.com/office/drawing/2014/main" id="{C59D4063-16C9-4D14-B6D8-B1100B533A29}"/>
              </a:ext>
            </a:extLst>
          </p:cNvPr>
          <p:cNvPicPr>
            <a:picLocks noChangeAspect="1"/>
          </p:cNvPicPr>
          <p:nvPr/>
        </p:nvPicPr>
        <p:blipFill>
          <a:blip r:embed="rId3"/>
          <a:stretch>
            <a:fillRect/>
          </a:stretch>
        </p:blipFill>
        <p:spPr>
          <a:xfrm>
            <a:off x="423850" y="2138498"/>
            <a:ext cx="11344299" cy="3735528"/>
          </a:xfrm>
          <a:prstGeom prst="rect">
            <a:avLst/>
          </a:prstGeom>
        </p:spPr>
      </p:pic>
      <p:pic>
        <p:nvPicPr>
          <p:cNvPr id="7" name="图片 6">
            <a:extLst>
              <a:ext uri="{FF2B5EF4-FFF2-40B4-BE49-F238E27FC236}">
                <a16:creationId xmlns:a16="http://schemas.microsoft.com/office/drawing/2014/main" id="{03CFA539-0F97-4D03-85A8-170A1A50F396}"/>
              </a:ext>
            </a:extLst>
          </p:cNvPr>
          <p:cNvPicPr>
            <a:picLocks noChangeAspect="1"/>
          </p:cNvPicPr>
          <p:nvPr/>
        </p:nvPicPr>
        <p:blipFill>
          <a:blip r:embed="rId4"/>
          <a:stretch>
            <a:fillRect/>
          </a:stretch>
        </p:blipFill>
        <p:spPr>
          <a:xfrm>
            <a:off x="7764007" y="1155166"/>
            <a:ext cx="4115374" cy="1143160"/>
          </a:xfrm>
          <a:prstGeom prst="rect">
            <a:avLst/>
          </a:prstGeom>
        </p:spPr>
      </p:pic>
    </p:spTree>
    <p:extLst>
      <p:ext uri="{BB962C8B-B14F-4D97-AF65-F5344CB8AC3E}">
        <p14:creationId xmlns:p14="http://schemas.microsoft.com/office/powerpoint/2010/main" val="116889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DC345E41-6D3A-4C58-BC81-DA11AE965357}"/>
              </a:ext>
            </a:extLst>
          </p:cNvPr>
          <p:cNvSpPr txBox="1"/>
          <p:nvPr/>
        </p:nvSpPr>
        <p:spPr>
          <a:xfrm>
            <a:off x="1177047" y="1819072"/>
            <a:ext cx="8523051" cy="3970318"/>
          </a:xfrm>
          <a:prstGeom prst="rect">
            <a:avLst/>
          </a:prstGeom>
          <a:noFill/>
        </p:spPr>
        <p:txBody>
          <a:bodyPr wrap="square" rtlCol="0">
            <a:spAutoFit/>
          </a:bodyPr>
          <a:lstStyle/>
          <a:p>
            <a:pPr>
              <a:lnSpc>
                <a:spcPct val="150000"/>
              </a:lnSpc>
            </a:pPr>
            <a:r>
              <a:rPr lang="zh-CN" altLang="en-US" dirty="0"/>
              <a:t>选择参考图像的策略：</a:t>
            </a:r>
            <a:endParaRPr lang="en-US" altLang="zh-CN" dirty="0"/>
          </a:p>
          <a:p>
            <a:pPr marL="285750" indent="-285750">
              <a:lnSpc>
                <a:spcPct val="150000"/>
              </a:lnSpc>
              <a:buFont typeface="Arial" panose="020B0604020202020204" pitchFamily="34" charset="0"/>
              <a:buChar char="•"/>
            </a:pPr>
            <a:r>
              <a:rPr lang="zh-CN" altLang="en-US" dirty="0"/>
              <a:t>从训练集中随机选择了每个类别的大约</a:t>
            </a:r>
            <a:r>
              <a:rPr lang="en-US" altLang="zh-CN" dirty="0"/>
              <a:t>150</a:t>
            </a:r>
            <a:r>
              <a:rPr lang="zh-CN" altLang="en-US" dirty="0"/>
              <a:t>个实例，总共</a:t>
            </a:r>
            <a:r>
              <a:rPr lang="en-US" altLang="zh-CN" dirty="0"/>
              <a:t>1560</a:t>
            </a:r>
            <a:r>
              <a:rPr lang="zh-CN" altLang="en-US" dirty="0"/>
              <a:t>个实例作为候选参考图像。这些实例的最短边大于</a:t>
            </a:r>
            <a:r>
              <a:rPr lang="en-US" altLang="zh-CN" dirty="0"/>
              <a:t>16</a:t>
            </a:r>
            <a:r>
              <a:rPr lang="zh-CN" altLang="en-US" dirty="0"/>
              <a:t>个像素。</a:t>
            </a:r>
            <a:endParaRPr lang="en-US" altLang="zh-CN" dirty="0"/>
          </a:p>
          <a:p>
            <a:pPr marL="285750" indent="-285750">
              <a:lnSpc>
                <a:spcPct val="150000"/>
              </a:lnSpc>
              <a:buFont typeface="Arial" panose="020B0604020202020204" pitchFamily="34" charset="0"/>
              <a:buChar char="•"/>
            </a:pPr>
            <a:r>
              <a:rPr lang="zh-CN" altLang="en-US" dirty="0"/>
              <a:t>首先通过</a:t>
            </a:r>
            <a:r>
              <a:rPr lang="en-US" altLang="zh-CN" dirty="0"/>
              <a:t>ImageNet</a:t>
            </a:r>
            <a:r>
              <a:rPr lang="zh-CN" altLang="en-US" dirty="0"/>
              <a:t>预训练的模型将所有</a:t>
            </a:r>
            <a:r>
              <a:rPr lang="en-US" altLang="zh-CN" dirty="0"/>
              <a:t>1560</a:t>
            </a:r>
            <a:r>
              <a:rPr lang="zh-CN" altLang="en-US" dirty="0"/>
              <a:t>个对象映射到特征空间中，得到每个对象的特征。</a:t>
            </a:r>
            <a:endParaRPr lang="en-US" altLang="zh-CN" dirty="0"/>
          </a:p>
          <a:p>
            <a:pPr marL="285750" indent="-285750">
              <a:lnSpc>
                <a:spcPct val="150000"/>
              </a:lnSpc>
              <a:buFont typeface="Arial" panose="020B0604020202020204" pitchFamily="34" charset="0"/>
              <a:buChar char="•"/>
            </a:pPr>
            <a:r>
              <a:rPr lang="zh-CN" altLang="en-US" dirty="0"/>
              <a:t>使用</a:t>
            </a:r>
            <a:r>
              <a:rPr lang="en-US" altLang="zh-CN" dirty="0"/>
              <a:t>t-SNE </a:t>
            </a:r>
            <a:r>
              <a:rPr lang="zh-CN" altLang="en-US" dirty="0"/>
              <a:t>进行特征降维，基于</a:t>
            </a:r>
            <a:r>
              <a:rPr lang="en-US" altLang="zh-CN" dirty="0"/>
              <a:t>t-SNE</a:t>
            </a:r>
            <a:r>
              <a:rPr lang="zh-CN" altLang="en-US" dirty="0"/>
              <a:t>的结果，我们通过经验得到了每个类别中的聚类数量，然后我们用它作为</a:t>
            </a:r>
            <a:r>
              <a:rPr lang="en-US" altLang="zh-CN" dirty="0"/>
              <a:t>K-means</a:t>
            </a:r>
            <a:r>
              <a:rPr lang="zh-CN" altLang="en-US" dirty="0"/>
              <a:t>的参数。</a:t>
            </a:r>
            <a:endParaRPr lang="en-US" altLang="zh-CN" dirty="0"/>
          </a:p>
          <a:p>
            <a:pPr marL="285750" indent="-285750">
              <a:lnSpc>
                <a:spcPct val="150000"/>
              </a:lnSpc>
              <a:buFont typeface="Arial" panose="020B0604020202020204" pitchFamily="34" charset="0"/>
              <a:buChar char="•"/>
            </a:pPr>
            <a:r>
              <a:rPr lang="zh-CN" altLang="en-US" dirty="0"/>
              <a:t>最后基于</a:t>
            </a:r>
            <a:r>
              <a:rPr lang="en-US" altLang="zh-CN" dirty="0"/>
              <a:t>K-means</a:t>
            </a:r>
            <a:r>
              <a:rPr lang="zh-CN" altLang="en-US" dirty="0"/>
              <a:t>的结果选取了最接近簇中心的实例作为参考图像。</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207418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pic>
        <p:nvPicPr>
          <p:cNvPr id="4" name="图片 3">
            <a:extLst>
              <a:ext uri="{FF2B5EF4-FFF2-40B4-BE49-F238E27FC236}">
                <a16:creationId xmlns:a16="http://schemas.microsoft.com/office/drawing/2014/main" id="{01DF2C69-FF37-4FE6-8A14-490B106816B8}"/>
              </a:ext>
            </a:extLst>
          </p:cNvPr>
          <p:cNvPicPr>
            <a:picLocks noChangeAspect="1"/>
          </p:cNvPicPr>
          <p:nvPr/>
        </p:nvPicPr>
        <p:blipFill>
          <a:blip r:embed="rId3"/>
          <a:stretch>
            <a:fillRect/>
          </a:stretch>
        </p:blipFill>
        <p:spPr>
          <a:xfrm>
            <a:off x="891332" y="1992804"/>
            <a:ext cx="9631119" cy="4563112"/>
          </a:xfrm>
          <a:prstGeom prst="rect">
            <a:avLst/>
          </a:prstGeom>
        </p:spPr>
      </p:pic>
      <p:sp>
        <p:nvSpPr>
          <p:cNvPr id="5" name="文本框 4">
            <a:extLst>
              <a:ext uri="{FF2B5EF4-FFF2-40B4-BE49-F238E27FC236}">
                <a16:creationId xmlns:a16="http://schemas.microsoft.com/office/drawing/2014/main" id="{99EE8DCB-C547-4299-9CC1-606429B979F0}"/>
              </a:ext>
            </a:extLst>
          </p:cNvPr>
          <p:cNvSpPr txBox="1"/>
          <p:nvPr/>
        </p:nvSpPr>
        <p:spPr>
          <a:xfrm>
            <a:off x="1147864" y="1623472"/>
            <a:ext cx="2470826" cy="369332"/>
          </a:xfrm>
          <a:prstGeom prst="rect">
            <a:avLst/>
          </a:prstGeom>
          <a:noFill/>
        </p:spPr>
        <p:txBody>
          <a:bodyPr wrap="square" rtlCol="0">
            <a:spAutoFit/>
          </a:bodyPr>
          <a:lstStyle/>
          <a:p>
            <a:r>
              <a:rPr lang="zh-CN" altLang="en-US" dirty="0"/>
              <a:t>选取的参考图像：</a:t>
            </a:r>
          </a:p>
        </p:txBody>
      </p:sp>
    </p:spTree>
    <p:extLst>
      <p:ext uri="{BB962C8B-B14F-4D97-AF65-F5344CB8AC3E}">
        <p14:creationId xmlns:p14="http://schemas.microsoft.com/office/powerpoint/2010/main" val="2534038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数据集</a:t>
            </a:r>
          </a:p>
        </p:txBody>
      </p:sp>
      <p:sp>
        <p:nvSpPr>
          <p:cNvPr id="3" name="文本框 2">
            <a:extLst>
              <a:ext uri="{FF2B5EF4-FFF2-40B4-BE49-F238E27FC236}">
                <a16:creationId xmlns:a16="http://schemas.microsoft.com/office/drawing/2014/main" id="{193FBBCC-F3F6-4BC1-8B61-AAD8DA40EEB5}"/>
              </a:ext>
            </a:extLst>
          </p:cNvPr>
          <p:cNvSpPr txBox="1"/>
          <p:nvPr/>
        </p:nvSpPr>
        <p:spPr>
          <a:xfrm>
            <a:off x="1060315" y="1629381"/>
            <a:ext cx="9708205" cy="2537874"/>
          </a:xfrm>
          <a:prstGeom prst="rect">
            <a:avLst/>
          </a:prstGeom>
          <a:noFill/>
        </p:spPr>
        <p:txBody>
          <a:bodyPr wrap="square" rtlCol="0">
            <a:spAutoFit/>
          </a:bodyPr>
          <a:lstStyle/>
          <a:p>
            <a:pPr>
              <a:lnSpc>
                <a:spcPct val="150000"/>
              </a:lnSpc>
            </a:pPr>
            <a:r>
              <a:rPr lang="en-US" altLang="zh-CN" dirty="0"/>
              <a:t>          </a:t>
            </a:r>
            <a:r>
              <a:rPr lang="en-US" altLang="zh-CN" dirty="0" err="1"/>
              <a:t>CDectector</a:t>
            </a:r>
            <a:r>
              <a:rPr lang="en-US" altLang="zh-CN" dirty="0"/>
              <a:t> 2021</a:t>
            </a:r>
            <a:r>
              <a:rPr lang="zh-CN" altLang="en-US" dirty="0"/>
              <a:t>：尺寸为</a:t>
            </a:r>
            <a:r>
              <a:rPr lang="en-US" altLang="zh-CN" dirty="0"/>
              <a:t>224x224   7,410 images(48,587</a:t>
            </a:r>
            <a:r>
              <a:rPr lang="zh-CN" altLang="en-US" dirty="0"/>
              <a:t>个物体在固定的实例方框中</a:t>
            </a:r>
            <a:r>
              <a:rPr lang="en-US" altLang="zh-CN" dirty="0"/>
              <a:t>)   11</a:t>
            </a:r>
            <a:r>
              <a:rPr lang="zh-CN" altLang="en-US" dirty="0"/>
              <a:t>个类别。</a:t>
            </a:r>
          </a:p>
          <a:p>
            <a:pPr>
              <a:lnSpc>
                <a:spcPct val="150000"/>
              </a:lnSpc>
            </a:pPr>
            <a:r>
              <a:rPr lang="zh-CN" altLang="en-US" dirty="0"/>
              <a:t>        该数据集由从</a:t>
            </a:r>
            <a:r>
              <a:rPr lang="en-US" altLang="zh-CN" dirty="0"/>
              <a:t>WSIs</a:t>
            </a:r>
            <a:r>
              <a:rPr lang="zh-CN" altLang="en-US" dirty="0"/>
              <a:t>中裁剪出的</a:t>
            </a:r>
            <a:r>
              <a:rPr lang="en-US" altLang="zh-CN" dirty="0"/>
              <a:t>7,410</a:t>
            </a:r>
            <a:r>
              <a:rPr lang="zh-CN" altLang="en-US" dirty="0"/>
              <a:t>张宫颈图像组成。根据</a:t>
            </a:r>
            <a:r>
              <a:rPr lang="en-US" altLang="zh-CN" dirty="0"/>
              <a:t>Bethesda system</a:t>
            </a:r>
            <a:r>
              <a:rPr lang="zh-CN" altLang="en-US" dirty="0"/>
              <a:t>（</a:t>
            </a:r>
            <a:r>
              <a:rPr lang="en-US" altLang="zh-CN" dirty="0"/>
              <a:t>TBS</a:t>
            </a:r>
            <a:r>
              <a:rPr lang="zh-CN" altLang="en-US" dirty="0"/>
              <a:t>），</a:t>
            </a:r>
            <a:r>
              <a:rPr lang="en-US" altLang="zh-CN" dirty="0"/>
              <a:t>48,587</a:t>
            </a:r>
            <a:r>
              <a:rPr lang="zh-CN" altLang="en-US" dirty="0"/>
              <a:t>个对象实例边界盒由经验丰富的病理学家注释，分为</a:t>
            </a:r>
            <a:r>
              <a:rPr lang="en-US" altLang="zh-CN" dirty="0"/>
              <a:t>11</a:t>
            </a:r>
            <a:r>
              <a:rPr lang="zh-CN" altLang="en-US" dirty="0"/>
              <a:t>类： </a:t>
            </a:r>
            <a:r>
              <a:rPr lang="en-US" altLang="zh-CN" dirty="0"/>
              <a:t>ASC-US</a:t>
            </a:r>
            <a:r>
              <a:rPr lang="zh-CN" altLang="en-US" dirty="0"/>
              <a:t>、</a:t>
            </a:r>
            <a:r>
              <a:rPr lang="en-US" altLang="zh-CN" dirty="0"/>
              <a:t>ASC-H</a:t>
            </a:r>
            <a:r>
              <a:rPr lang="zh-CN" altLang="en-US" dirty="0"/>
              <a:t>、</a:t>
            </a:r>
            <a:r>
              <a:rPr lang="en-US" altLang="zh-CN" dirty="0"/>
              <a:t>HSIL</a:t>
            </a:r>
            <a:r>
              <a:rPr lang="zh-CN" altLang="en-US" dirty="0"/>
              <a:t>、</a:t>
            </a:r>
            <a:r>
              <a:rPr lang="en-US" altLang="zh-CN" dirty="0"/>
              <a:t>LSIL</a:t>
            </a:r>
            <a:r>
              <a:rPr lang="zh-CN" altLang="en-US" dirty="0"/>
              <a:t>、</a:t>
            </a:r>
            <a:r>
              <a:rPr lang="en-US" altLang="zh-CN" dirty="0"/>
              <a:t>SCC</a:t>
            </a:r>
            <a:r>
              <a:rPr lang="zh-CN" altLang="en-US" dirty="0"/>
              <a:t>、非典型腺细胞（</a:t>
            </a:r>
            <a:r>
              <a:rPr lang="en-US" altLang="zh-CN" dirty="0"/>
              <a:t>AGC</a:t>
            </a:r>
            <a:r>
              <a:rPr lang="zh-CN" altLang="en-US" dirty="0"/>
              <a:t>）、滴虫（</a:t>
            </a:r>
            <a:r>
              <a:rPr lang="en-US" altLang="zh-CN" dirty="0"/>
              <a:t>TRICH</a:t>
            </a:r>
            <a:r>
              <a:rPr lang="zh-CN" altLang="en-US" dirty="0"/>
              <a:t>）、念珠菌（</a:t>
            </a:r>
            <a:r>
              <a:rPr lang="en-US" altLang="zh-CN" dirty="0"/>
              <a:t>CAND</a:t>
            </a:r>
            <a:r>
              <a:rPr lang="zh-CN" altLang="en-US" dirty="0"/>
              <a:t>）、菌群、疱疹、放线菌（</a:t>
            </a:r>
            <a:r>
              <a:rPr lang="en-US" altLang="zh-CN" dirty="0"/>
              <a:t>ACTIN</a:t>
            </a:r>
            <a:r>
              <a:rPr lang="zh-CN" altLang="en-US" dirty="0"/>
              <a:t>）。到目前为止，</a:t>
            </a:r>
            <a:r>
              <a:rPr lang="en-US" altLang="zh-CN" dirty="0" err="1"/>
              <a:t>CDetector</a:t>
            </a:r>
            <a:r>
              <a:rPr lang="zh-CN" altLang="en-US" dirty="0"/>
              <a:t>是细胞学中目标检测任务中最大的公共数据集。</a:t>
            </a:r>
          </a:p>
        </p:txBody>
      </p:sp>
      <p:sp>
        <p:nvSpPr>
          <p:cNvPr id="5" name="文本框 4">
            <a:extLst>
              <a:ext uri="{FF2B5EF4-FFF2-40B4-BE49-F238E27FC236}">
                <a16:creationId xmlns:a16="http://schemas.microsoft.com/office/drawing/2014/main" id="{4CBB4F3A-DEDB-4790-A419-B4C71B66465C}"/>
              </a:ext>
            </a:extLst>
          </p:cNvPr>
          <p:cNvSpPr txBox="1"/>
          <p:nvPr/>
        </p:nvSpPr>
        <p:spPr>
          <a:xfrm>
            <a:off x="1442936" y="4276682"/>
            <a:ext cx="9325584" cy="369332"/>
          </a:xfrm>
          <a:prstGeom prst="rect">
            <a:avLst/>
          </a:prstGeom>
          <a:noFill/>
        </p:spPr>
        <p:txBody>
          <a:bodyPr wrap="square" rtlCol="0">
            <a:spAutoFit/>
          </a:bodyPr>
          <a:lstStyle/>
          <a:p>
            <a:r>
              <a:rPr lang="zh-CN" altLang="en-US" dirty="0"/>
              <a:t>数据集划分：</a:t>
            </a:r>
            <a:r>
              <a:rPr lang="en-US" altLang="zh-CN" dirty="0"/>
              <a:t>D</a:t>
            </a:r>
            <a:r>
              <a:rPr lang="en-US" altLang="zh-CN" baseline="-25000" dirty="0"/>
              <a:t>f     </a:t>
            </a:r>
            <a:r>
              <a:rPr lang="zh-CN" altLang="en-US" dirty="0"/>
              <a:t>训练集</a:t>
            </a:r>
            <a:r>
              <a:rPr lang="en-US" altLang="zh-CN" dirty="0"/>
              <a:t>6666</a:t>
            </a:r>
            <a:r>
              <a:rPr lang="zh-CN" altLang="en-US" dirty="0"/>
              <a:t>张，测试集</a:t>
            </a:r>
            <a:r>
              <a:rPr lang="en-US" altLang="zh-CN" dirty="0"/>
              <a:t>744</a:t>
            </a:r>
            <a:r>
              <a:rPr lang="zh-CN" altLang="en-US" dirty="0"/>
              <a:t>张； 从</a:t>
            </a:r>
            <a:r>
              <a:rPr lang="en-US" altLang="zh-CN" dirty="0"/>
              <a:t>D</a:t>
            </a:r>
            <a:r>
              <a:rPr lang="en-US" altLang="zh-CN" baseline="-25000" dirty="0"/>
              <a:t>f </a:t>
            </a:r>
            <a:r>
              <a:rPr lang="zh-CN" altLang="en-US" dirty="0"/>
              <a:t>选取</a:t>
            </a:r>
            <a:r>
              <a:rPr lang="en-US" altLang="zh-CN" dirty="0"/>
              <a:t>762</a:t>
            </a:r>
            <a:r>
              <a:rPr lang="zh-CN" altLang="en-US" dirty="0"/>
              <a:t>张图像建立一个小数据集</a:t>
            </a:r>
            <a:r>
              <a:rPr lang="en-US" altLang="zh-CN" dirty="0"/>
              <a:t>D</a:t>
            </a:r>
            <a:r>
              <a:rPr lang="en-US" altLang="zh-CN" baseline="-25000" dirty="0"/>
              <a:t>s</a:t>
            </a:r>
            <a:endParaRPr lang="zh-CN" altLang="en-US" baseline="-25000" dirty="0"/>
          </a:p>
        </p:txBody>
      </p:sp>
    </p:spTree>
    <p:extLst>
      <p:ext uri="{BB962C8B-B14F-4D97-AF65-F5344CB8AC3E}">
        <p14:creationId xmlns:p14="http://schemas.microsoft.com/office/powerpoint/2010/main" val="107916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训练参数</a:t>
            </a:r>
          </a:p>
        </p:txBody>
      </p:sp>
      <p:graphicFrame>
        <p:nvGraphicFramePr>
          <p:cNvPr id="3" name="表格 2">
            <a:extLst>
              <a:ext uri="{FF2B5EF4-FFF2-40B4-BE49-F238E27FC236}">
                <a16:creationId xmlns:a16="http://schemas.microsoft.com/office/drawing/2014/main" id="{5FF5F17B-76B5-4BED-B604-8BBABD583B43}"/>
              </a:ext>
            </a:extLst>
          </p:cNvPr>
          <p:cNvGraphicFramePr>
            <a:graphicFrameLocks noGrp="1"/>
          </p:cNvGraphicFramePr>
          <p:nvPr>
            <p:extLst>
              <p:ext uri="{D42A27DB-BD31-4B8C-83A1-F6EECF244321}">
                <p14:modId xmlns:p14="http://schemas.microsoft.com/office/powerpoint/2010/main" val="3927657832"/>
              </p:ext>
            </p:extLst>
          </p:nvPr>
        </p:nvGraphicFramePr>
        <p:xfrm>
          <a:off x="712822" y="2692649"/>
          <a:ext cx="10766356" cy="1643972"/>
        </p:xfrm>
        <a:graphic>
          <a:graphicData uri="http://schemas.openxmlformats.org/drawingml/2006/table">
            <a:tbl>
              <a:tblPr firstRow="1" bandRow="1">
                <a:tableStyleId>{69CF1AB2-1976-4502-BF36-3FF5EA218861}</a:tableStyleId>
              </a:tblPr>
              <a:tblGrid>
                <a:gridCol w="1563990">
                  <a:extLst>
                    <a:ext uri="{9D8B030D-6E8A-4147-A177-3AD203B41FA5}">
                      <a16:colId xmlns:a16="http://schemas.microsoft.com/office/drawing/2014/main" val="167642119"/>
                    </a:ext>
                  </a:extLst>
                </a:gridCol>
                <a:gridCol w="4815192">
                  <a:extLst>
                    <a:ext uri="{9D8B030D-6E8A-4147-A177-3AD203B41FA5}">
                      <a16:colId xmlns:a16="http://schemas.microsoft.com/office/drawing/2014/main" val="140821919"/>
                    </a:ext>
                  </a:extLst>
                </a:gridCol>
                <a:gridCol w="1695585">
                  <a:extLst>
                    <a:ext uri="{9D8B030D-6E8A-4147-A177-3AD203B41FA5}">
                      <a16:colId xmlns:a16="http://schemas.microsoft.com/office/drawing/2014/main" val="2379266671"/>
                    </a:ext>
                  </a:extLst>
                </a:gridCol>
                <a:gridCol w="2691589">
                  <a:extLst>
                    <a:ext uri="{9D8B030D-6E8A-4147-A177-3AD203B41FA5}">
                      <a16:colId xmlns:a16="http://schemas.microsoft.com/office/drawing/2014/main" val="1605615522"/>
                    </a:ext>
                  </a:extLst>
                </a:gridCol>
              </a:tblGrid>
              <a:tr h="410993">
                <a:tc>
                  <a:txBody>
                    <a:bodyPr/>
                    <a:lstStyle/>
                    <a:p>
                      <a:r>
                        <a:rPr lang="en-US" altLang="zh-CN" b="0" dirty="0"/>
                        <a:t>Backbone</a:t>
                      </a:r>
                      <a:r>
                        <a:rPr lang="zh-CN" altLang="en-US" b="0" dirty="0"/>
                        <a:t>：</a:t>
                      </a:r>
                    </a:p>
                  </a:txBody>
                  <a:tcPr/>
                </a:tc>
                <a:tc>
                  <a:txBody>
                    <a:bodyPr/>
                    <a:lstStyle/>
                    <a:p>
                      <a:r>
                        <a:rPr lang="en-US" altLang="zh-CN" sz="1800" b="1" kern="1200" dirty="0">
                          <a:solidFill>
                            <a:schemeClr val="dk1"/>
                          </a:solidFill>
                          <a:effectLst/>
                          <a:latin typeface="+mn-lt"/>
                          <a:ea typeface="+mn-ea"/>
                          <a:cs typeface="+mn-cs"/>
                        </a:rPr>
                        <a:t>ResNet-50 with FPN</a:t>
                      </a:r>
                      <a:endParaRPr lang="zh-CN" altLang="en-US" b="0" dirty="0"/>
                    </a:p>
                  </a:txBody>
                  <a:tcPr/>
                </a:tc>
                <a:tc>
                  <a:txBody>
                    <a:bodyPr/>
                    <a:lstStyle/>
                    <a:p>
                      <a:r>
                        <a:rPr lang="en-US" altLang="zh-CN" b="0" dirty="0"/>
                        <a:t>Mini-batch:</a:t>
                      </a:r>
                      <a:endParaRPr lang="zh-CN" altLang="en-US" b="0" dirty="0"/>
                    </a:p>
                  </a:txBody>
                  <a:tcPr/>
                </a:tc>
                <a:tc>
                  <a:txBody>
                    <a:bodyPr/>
                    <a:lstStyle/>
                    <a:p>
                      <a:r>
                        <a:rPr lang="en-US" altLang="zh-CN" b="0" dirty="0"/>
                        <a:t>2</a:t>
                      </a:r>
                      <a:endParaRPr lang="zh-CN" altLang="en-US" b="0" dirty="0"/>
                    </a:p>
                  </a:txBody>
                  <a:tcPr/>
                </a:tc>
                <a:extLst>
                  <a:ext uri="{0D108BD9-81ED-4DB2-BD59-A6C34878D82A}">
                    <a16:rowId xmlns:a16="http://schemas.microsoft.com/office/drawing/2014/main" val="177719582"/>
                  </a:ext>
                </a:extLst>
              </a:tr>
              <a:tr h="410993">
                <a:tc>
                  <a:txBody>
                    <a:bodyPr/>
                    <a:lstStyle/>
                    <a:p>
                      <a:r>
                        <a:rPr lang="zh-CN" altLang="en-US" dirty="0"/>
                        <a:t>预训练模型</a:t>
                      </a:r>
                      <a:r>
                        <a:rPr lang="en-US" altLang="zh-CN" dirty="0"/>
                        <a:t>:</a:t>
                      </a:r>
                      <a:endParaRPr lang="zh-CN" altLang="en-US" dirty="0"/>
                    </a:p>
                  </a:txBody>
                  <a:tcPr/>
                </a:tc>
                <a:tc>
                  <a:txBody>
                    <a:bodyPr/>
                    <a:lstStyle/>
                    <a:p>
                      <a:r>
                        <a:rPr lang="en-US" altLang="zh-CN" sz="1800" kern="1200" dirty="0">
                          <a:solidFill>
                            <a:schemeClr val="dk1"/>
                          </a:solidFill>
                          <a:effectLst/>
                          <a:latin typeface="+mn-lt"/>
                          <a:ea typeface="+mn-ea"/>
                          <a:cs typeface="+mn-cs"/>
                        </a:rPr>
                        <a:t>20180601_resnet_v2_imagenet_checkpoint</a:t>
                      </a:r>
                      <a:endParaRPr lang="zh-CN" altLang="en-US" dirty="0"/>
                    </a:p>
                  </a:txBody>
                  <a:tcPr/>
                </a:tc>
                <a:tc>
                  <a:txBody>
                    <a:bodyPr/>
                    <a:lstStyle/>
                    <a:p>
                      <a:r>
                        <a:rPr lang="en-US" altLang="zh-CN" dirty="0"/>
                        <a:t>Weight-decay:</a:t>
                      </a:r>
                      <a:endParaRPr lang="zh-CN" altLang="en-US" dirty="0"/>
                    </a:p>
                  </a:txBody>
                  <a:tcPr/>
                </a:tc>
                <a:tc>
                  <a:txBody>
                    <a:bodyPr/>
                    <a:lstStyle/>
                    <a:p>
                      <a:r>
                        <a:rPr lang="en-US" altLang="zh-CN" dirty="0"/>
                        <a:t>0.0001</a:t>
                      </a:r>
                      <a:endParaRPr lang="zh-CN" altLang="en-US" dirty="0"/>
                    </a:p>
                  </a:txBody>
                  <a:tcPr/>
                </a:tc>
                <a:extLst>
                  <a:ext uri="{0D108BD9-81ED-4DB2-BD59-A6C34878D82A}">
                    <a16:rowId xmlns:a16="http://schemas.microsoft.com/office/drawing/2014/main" val="491938750"/>
                  </a:ext>
                </a:extLst>
              </a:tr>
              <a:tr h="410993">
                <a:tc>
                  <a:txBody>
                    <a:bodyPr/>
                    <a:lstStyle/>
                    <a:p>
                      <a:r>
                        <a:rPr lang="en-US" altLang="zh-CN" dirty="0" err="1"/>
                        <a:t>learning_rate</a:t>
                      </a:r>
                      <a:r>
                        <a:rPr lang="en-US" altLang="zh-CN" dirty="0"/>
                        <a:t>:</a:t>
                      </a:r>
                      <a:endParaRPr lang="zh-CN" altLang="en-US" dirty="0"/>
                    </a:p>
                  </a:txBody>
                  <a:tcPr/>
                </a:tc>
                <a:tc>
                  <a:txBody>
                    <a:bodyPr/>
                    <a:lstStyle/>
                    <a:p>
                      <a:r>
                        <a:rPr lang="en-US" altLang="zh-CN" dirty="0"/>
                        <a:t>0.001</a:t>
                      </a:r>
                      <a:endParaRPr lang="zh-CN" altLang="en-US" dirty="0"/>
                    </a:p>
                  </a:txBody>
                  <a:tcPr/>
                </a:tc>
                <a:tc>
                  <a:txBody>
                    <a:bodyPr/>
                    <a:lstStyle/>
                    <a:p>
                      <a:r>
                        <a:rPr lang="en-US" altLang="zh-CN" dirty="0" err="1"/>
                        <a:t>Momentun</a:t>
                      </a:r>
                      <a:r>
                        <a:rPr lang="en-US" altLang="zh-CN" dirty="0"/>
                        <a:t>:</a:t>
                      </a:r>
                      <a:endParaRPr lang="zh-CN" altLang="en-US" dirty="0"/>
                    </a:p>
                  </a:txBody>
                  <a:tcPr/>
                </a:tc>
                <a:tc>
                  <a:txBody>
                    <a:bodyPr/>
                    <a:lstStyle/>
                    <a:p>
                      <a:r>
                        <a:rPr lang="en-US" altLang="zh-CN" dirty="0"/>
                        <a:t>0.9</a:t>
                      </a:r>
                      <a:endParaRPr lang="zh-CN" altLang="en-US" dirty="0"/>
                    </a:p>
                  </a:txBody>
                  <a:tcPr/>
                </a:tc>
                <a:extLst>
                  <a:ext uri="{0D108BD9-81ED-4DB2-BD59-A6C34878D82A}">
                    <a16:rowId xmlns:a16="http://schemas.microsoft.com/office/drawing/2014/main" val="1677683778"/>
                  </a:ext>
                </a:extLst>
              </a:tr>
              <a:tr h="410993">
                <a:tc>
                  <a:txBody>
                    <a:bodyPr/>
                    <a:lstStyle/>
                    <a:p>
                      <a:r>
                        <a:rPr lang="en-US" altLang="zh-CN" dirty="0"/>
                        <a:t>Epoch:</a:t>
                      </a:r>
                      <a:endParaRPr lang="zh-CN" altLang="en-US" dirty="0"/>
                    </a:p>
                  </a:txBody>
                  <a:tcPr/>
                </a:tc>
                <a:tc>
                  <a:txBody>
                    <a:bodyPr/>
                    <a:lstStyle/>
                    <a:p>
                      <a:r>
                        <a:rPr lang="en-US" altLang="zh-CN" dirty="0"/>
                        <a:t>60</a:t>
                      </a:r>
                      <a:endParaRPr lang="zh-CN" altLang="en-US" dirty="0"/>
                    </a:p>
                  </a:txBody>
                  <a:tcPr/>
                </a:tc>
                <a:tc>
                  <a:txBody>
                    <a:bodyPr/>
                    <a:lstStyle/>
                    <a:p>
                      <a:r>
                        <a:rPr lang="zh-CN" altLang="en-US" dirty="0"/>
                        <a:t>评价指标</a:t>
                      </a:r>
                      <a:r>
                        <a:rPr lang="en-US" altLang="zh-CN" dirty="0"/>
                        <a:t>:</a:t>
                      </a:r>
                      <a:endParaRPr lang="zh-CN" altLang="en-US" dirty="0"/>
                    </a:p>
                  </a:txBody>
                  <a:tcPr/>
                </a:tc>
                <a:tc>
                  <a:txBody>
                    <a:bodyPr/>
                    <a:lstStyle/>
                    <a:p>
                      <a:r>
                        <a:rPr lang="en-US" altLang="zh-CN" dirty="0" err="1"/>
                        <a:t>mAP</a:t>
                      </a:r>
                      <a:r>
                        <a:rPr lang="zh-CN" altLang="en-US" dirty="0"/>
                        <a:t>和</a:t>
                      </a:r>
                      <a:r>
                        <a:rPr lang="en-US" altLang="zh-CN" dirty="0"/>
                        <a:t>AR</a:t>
                      </a:r>
                      <a:endParaRPr lang="zh-CN" altLang="en-US" dirty="0"/>
                    </a:p>
                  </a:txBody>
                  <a:tcPr/>
                </a:tc>
                <a:extLst>
                  <a:ext uri="{0D108BD9-81ED-4DB2-BD59-A6C34878D82A}">
                    <a16:rowId xmlns:a16="http://schemas.microsoft.com/office/drawing/2014/main" val="1346008931"/>
                  </a:ext>
                </a:extLst>
              </a:tr>
            </a:tbl>
          </a:graphicData>
        </a:graphic>
      </p:graphicFrame>
    </p:spTree>
    <p:extLst>
      <p:ext uri="{BB962C8B-B14F-4D97-AF65-F5344CB8AC3E}">
        <p14:creationId xmlns:p14="http://schemas.microsoft.com/office/powerpoint/2010/main" val="2180297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消融实验</a:t>
            </a:r>
          </a:p>
        </p:txBody>
      </p:sp>
      <p:pic>
        <p:nvPicPr>
          <p:cNvPr id="3" name="图片 2">
            <a:extLst>
              <a:ext uri="{FF2B5EF4-FFF2-40B4-BE49-F238E27FC236}">
                <a16:creationId xmlns:a16="http://schemas.microsoft.com/office/drawing/2014/main" id="{2040EFAD-6E4F-4791-8F16-F3DD99BBF588}"/>
              </a:ext>
            </a:extLst>
          </p:cNvPr>
          <p:cNvPicPr>
            <a:picLocks noChangeAspect="1"/>
          </p:cNvPicPr>
          <p:nvPr/>
        </p:nvPicPr>
        <p:blipFill>
          <a:blip r:embed="rId3"/>
          <a:stretch>
            <a:fillRect/>
          </a:stretch>
        </p:blipFill>
        <p:spPr>
          <a:xfrm>
            <a:off x="601458" y="1428387"/>
            <a:ext cx="10989083" cy="2000613"/>
          </a:xfrm>
          <a:prstGeom prst="rect">
            <a:avLst/>
          </a:prstGeom>
        </p:spPr>
      </p:pic>
      <p:sp>
        <p:nvSpPr>
          <p:cNvPr id="4" name="文本框 3">
            <a:extLst>
              <a:ext uri="{FF2B5EF4-FFF2-40B4-BE49-F238E27FC236}">
                <a16:creationId xmlns:a16="http://schemas.microsoft.com/office/drawing/2014/main" id="{AAC1D56E-FE2A-400E-A88C-9A6B7B0CF4FD}"/>
              </a:ext>
            </a:extLst>
          </p:cNvPr>
          <p:cNvSpPr txBox="1"/>
          <p:nvPr/>
        </p:nvSpPr>
        <p:spPr>
          <a:xfrm>
            <a:off x="601458" y="3755723"/>
            <a:ext cx="11121887" cy="2446824"/>
          </a:xfrm>
          <a:prstGeom prst="rect">
            <a:avLst/>
          </a:prstGeom>
          <a:noFill/>
        </p:spPr>
        <p:txBody>
          <a:bodyPr wrap="square" rtlCol="0">
            <a:spAutoFit/>
          </a:bodyPr>
          <a:lstStyle/>
          <a:p>
            <a:pPr>
              <a:lnSpc>
                <a:spcPct val="150000"/>
              </a:lnSpc>
            </a:pPr>
            <a:r>
              <a:rPr lang="zh-CN" altLang="en-US" dirty="0"/>
              <a:t>通过消融实验，比较模型各个模块和参数对模型性能的影响：</a:t>
            </a:r>
            <a:endParaRPr lang="en-US" altLang="zh-CN" dirty="0"/>
          </a:p>
          <a:p>
            <a:pPr marL="285750" indent="-285750">
              <a:lnSpc>
                <a:spcPct val="150000"/>
              </a:lnSpc>
              <a:buFont typeface="Arial" panose="020B0604020202020204" pitchFamily="34" charset="0"/>
              <a:buChar char="•"/>
            </a:pPr>
            <a:r>
              <a:rPr lang="zh-CN" altLang="en-US" dirty="0"/>
              <a:t>学习产生前景和背景的原型表示、特征金字塔 是有利于提升模型的性能</a:t>
            </a:r>
            <a:endParaRPr lang="en-US" altLang="zh-CN" dirty="0"/>
          </a:p>
          <a:p>
            <a:pPr marL="285750" indent="-285750">
              <a:lnSpc>
                <a:spcPct val="150000"/>
              </a:lnSpc>
              <a:buFont typeface="Arial" panose="020B0604020202020204" pitchFamily="34" charset="0"/>
              <a:buChar char="•"/>
            </a:pPr>
            <a:r>
              <a:rPr lang="zh-CN" altLang="en-US" dirty="0"/>
              <a:t>分类比头部边界框回归更重要，调整等式的权重系数</a:t>
            </a:r>
            <a:r>
              <a:rPr lang="en-US" altLang="zh-CN" dirty="0"/>
              <a:t>lambda=5</a:t>
            </a:r>
            <a:r>
              <a:rPr lang="zh-CN" altLang="en-US" dirty="0"/>
              <a:t>来平衡分类和边界回归损失</a:t>
            </a:r>
            <a:endParaRPr lang="en-US" altLang="zh-CN" dirty="0"/>
          </a:p>
          <a:p>
            <a:pPr marL="285750" indent="-285750">
              <a:lnSpc>
                <a:spcPct val="150000"/>
              </a:lnSpc>
              <a:buFont typeface="Arial" panose="020B0604020202020204" pitchFamily="34" charset="0"/>
              <a:buChar char="•"/>
            </a:pPr>
            <a:r>
              <a:rPr lang="zh-CN" altLang="en-US" dirty="0"/>
              <a:t>评估了三种度量指标：</a:t>
            </a:r>
            <a:r>
              <a:rPr lang="en-US" altLang="zh-CN" dirty="0"/>
              <a:t>L2-distance</a:t>
            </a:r>
            <a:r>
              <a:rPr lang="zh-CN" altLang="en-US" dirty="0"/>
              <a:t>、参数化的</a:t>
            </a:r>
            <a:r>
              <a:rPr lang="en-US" altLang="zh-CN" dirty="0"/>
              <a:t>L2-distance</a:t>
            </a:r>
            <a:r>
              <a:rPr lang="zh-CN" altLang="en-US" dirty="0"/>
              <a:t>、两者的拼接和平衡，最后得到第三种模型的性能最好，权重系数</a:t>
            </a:r>
            <a:r>
              <a:rPr lang="en-US" altLang="zh-CN" dirty="0"/>
              <a:t>lambda=5</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425760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消融实验</a:t>
            </a:r>
          </a:p>
        </p:txBody>
      </p:sp>
      <p:pic>
        <p:nvPicPr>
          <p:cNvPr id="3" name="图片 2">
            <a:extLst>
              <a:ext uri="{FF2B5EF4-FFF2-40B4-BE49-F238E27FC236}">
                <a16:creationId xmlns:a16="http://schemas.microsoft.com/office/drawing/2014/main" id="{B622A67A-A626-46DE-B77A-5C14FD7CBA48}"/>
              </a:ext>
            </a:extLst>
          </p:cNvPr>
          <p:cNvPicPr>
            <a:picLocks noChangeAspect="1"/>
          </p:cNvPicPr>
          <p:nvPr/>
        </p:nvPicPr>
        <p:blipFill>
          <a:blip r:embed="rId2"/>
          <a:stretch>
            <a:fillRect/>
          </a:stretch>
        </p:blipFill>
        <p:spPr>
          <a:xfrm>
            <a:off x="816440" y="1366223"/>
            <a:ext cx="8638845" cy="3689650"/>
          </a:xfrm>
          <a:prstGeom prst="rect">
            <a:avLst/>
          </a:prstGeom>
        </p:spPr>
      </p:pic>
      <p:sp>
        <p:nvSpPr>
          <p:cNvPr id="4" name="文本框 3">
            <a:extLst>
              <a:ext uri="{FF2B5EF4-FFF2-40B4-BE49-F238E27FC236}">
                <a16:creationId xmlns:a16="http://schemas.microsoft.com/office/drawing/2014/main" id="{7E4384CD-EED8-4839-AA4D-5362DADD6203}"/>
              </a:ext>
            </a:extLst>
          </p:cNvPr>
          <p:cNvSpPr txBox="1"/>
          <p:nvPr/>
        </p:nvSpPr>
        <p:spPr>
          <a:xfrm>
            <a:off x="1050587" y="5168611"/>
            <a:ext cx="9503923" cy="646331"/>
          </a:xfrm>
          <a:prstGeom prst="rect">
            <a:avLst/>
          </a:prstGeom>
          <a:noFill/>
        </p:spPr>
        <p:txBody>
          <a:bodyPr wrap="square" rtlCol="0">
            <a:spAutoFit/>
          </a:bodyPr>
          <a:lstStyle/>
          <a:p>
            <a:r>
              <a:rPr lang="zh-CN" altLang="en-US" dirty="0"/>
              <a:t>        可以看出比较检测器在小样本训练数据集上的性能高于基线模型，随着数据量的增大，两种模型性能都有提升，但是比较检测器的性能提升相对较小。</a:t>
            </a:r>
          </a:p>
        </p:txBody>
      </p:sp>
    </p:spTree>
    <p:extLst>
      <p:ext uri="{BB962C8B-B14F-4D97-AF65-F5344CB8AC3E}">
        <p14:creationId xmlns:p14="http://schemas.microsoft.com/office/powerpoint/2010/main" val="2813412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a:t>消融实验</a:t>
            </a:r>
            <a:endParaRPr lang="zh-CN" altLang="en-US" dirty="0"/>
          </a:p>
        </p:txBody>
      </p:sp>
      <p:pic>
        <p:nvPicPr>
          <p:cNvPr id="3" name="图片 2">
            <a:extLst>
              <a:ext uri="{FF2B5EF4-FFF2-40B4-BE49-F238E27FC236}">
                <a16:creationId xmlns:a16="http://schemas.microsoft.com/office/drawing/2014/main" id="{284E4198-5A7A-46C9-92DE-E4301378B428}"/>
              </a:ext>
            </a:extLst>
          </p:cNvPr>
          <p:cNvPicPr>
            <a:picLocks noChangeAspect="1"/>
          </p:cNvPicPr>
          <p:nvPr/>
        </p:nvPicPr>
        <p:blipFill>
          <a:blip r:embed="rId2"/>
          <a:stretch>
            <a:fillRect/>
          </a:stretch>
        </p:blipFill>
        <p:spPr>
          <a:xfrm>
            <a:off x="2314171" y="1552176"/>
            <a:ext cx="6642780" cy="2546973"/>
          </a:xfrm>
          <a:prstGeom prst="rect">
            <a:avLst/>
          </a:prstGeom>
        </p:spPr>
      </p:pic>
      <p:sp>
        <p:nvSpPr>
          <p:cNvPr id="4" name="文本框 3">
            <a:extLst>
              <a:ext uri="{FF2B5EF4-FFF2-40B4-BE49-F238E27FC236}">
                <a16:creationId xmlns:a16="http://schemas.microsoft.com/office/drawing/2014/main" id="{696A6573-A47D-4553-98FC-BC75B1956A18}"/>
              </a:ext>
            </a:extLst>
          </p:cNvPr>
          <p:cNvSpPr txBox="1"/>
          <p:nvPr/>
        </p:nvSpPr>
        <p:spPr>
          <a:xfrm>
            <a:off x="1404029" y="4429943"/>
            <a:ext cx="8463064" cy="875881"/>
          </a:xfrm>
          <a:prstGeom prst="rect">
            <a:avLst/>
          </a:prstGeom>
          <a:noFill/>
        </p:spPr>
        <p:txBody>
          <a:bodyPr wrap="square" rtlCol="0">
            <a:spAutoFit/>
          </a:bodyPr>
          <a:lstStyle/>
          <a:p>
            <a:pPr>
              <a:lnSpc>
                <a:spcPct val="150000"/>
              </a:lnSpc>
            </a:pPr>
            <a:r>
              <a:rPr lang="zh-CN" altLang="en-US" dirty="0"/>
              <a:t>         本文最后还将比较检测器和</a:t>
            </a:r>
            <a:r>
              <a:rPr lang="en-US" altLang="zh-CN" dirty="0" err="1"/>
              <a:t>RetinaNet</a:t>
            </a:r>
            <a:r>
              <a:rPr lang="zh-CN" altLang="en-US" dirty="0"/>
              <a:t>、带线性分类器的比较检测器进行对照实验。可以发现模型在结合两种分类器后，性能得到了提升。</a:t>
            </a:r>
          </a:p>
        </p:txBody>
      </p:sp>
    </p:spTree>
    <p:extLst>
      <p:ext uri="{BB962C8B-B14F-4D97-AF65-F5344CB8AC3E}">
        <p14:creationId xmlns:p14="http://schemas.microsoft.com/office/powerpoint/2010/main" val="1804369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、创新点与本文总结</a:t>
            </a:r>
          </a:p>
        </p:txBody>
      </p:sp>
      <p:sp>
        <p:nvSpPr>
          <p:cNvPr id="4" name="文本框 3">
            <a:extLst>
              <a:ext uri="{FF2B5EF4-FFF2-40B4-BE49-F238E27FC236}">
                <a16:creationId xmlns:a16="http://schemas.microsoft.com/office/drawing/2014/main" id="{D4464590-CE2D-417B-B3B3-CAC62FA4F370}"/>
              </a:ext>
            </a:extLst>
          </p:cNvPr>
          <p:cNvSpPr txBox="1"/>
          <p:nvPr/>
        </p:nvSpPr>
        <p:spPr>
          <a:xfrm>
            <a:off x="1750977" y="1952313"/>
            <a:ext cx="7694579"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将图像分类的</a:t>
            </a:r>
            <a:r>
              <a:rPr lang="en-US" altLang="zh-CN" dirty="0"/>
              <a:t>one/few-shot learning</a:t>
            </a:r>
            <a:r>
              <a:rPr lang="zh-CN" altLang="en-US" dirty="0"/>
              <a:t>的比较思想迁移到基于</a:t>
            </a:r>
            <a:r>
              <a:rPr lang="en-US" altLang="zh-CN" dirty="0"/>
              <a:t>CNN</a:t>
            </a:r>
            <a:r>
              <a:rPr lang="zh-CN" altLang="en-US" dirty="0"/>
              <a:t>的目标检测中，用于宫颈细胞</a:t>
            </a:r>
            <a:r>
              <a:rPr lang="en-US" altLang="zh-CN" dirty="0"/>
              <a:t>/</a:t>
            </a:r>
            <a:r>
              <a:rPr lang="zh-CN" altLang="en-US" dirty="0"/>
              <a:t>肿块检测</a:t>
            </a:r>
            <a:endParaRPr lang="en-US" altLang="zh-CN" dirty="0"/>
          </a:p>
          <a:p>
            <a:pPr marL="285750" indent="-285750">
              <a:lnSpc>
                <a:spcPct val="150000"/>
              </a:lnSpc>
              <a:buFont typeface="Arial" panose="020B0604020202020204" pitchFamily="34" charset="0"/>
              <a:buChar char="•"/>
            </a:pPr>
            <a:r>
              <a:rPr lang="en-US" altLang="zh-CN" dirty="0"/>
              <a:t>Faster R-CNN</a:t>
            </a:r>
            <a:r>
              <a:rPr lang="zh-CN" altLang="en-US" dirty="0"/>
              <a:t> </a:t>
            </a:r>
            <a:r>
              <a:rPr lang="en-US" altLang="zh-CN" dirty="0"/>
              <a:t>with FPN</a:t>
            </a:r>
            <a:r>
              <a:rPr lang="zh-CN" altLang="en-US" dirty="0"/>
              <a:t>作为基线模型，基于将每个预测图像和每个类别的原型表示进行比较的思想，替换头部的原始参数分类器</a:t>
            </a:r>
            <a:endParaRPr lang="en-US" altLang="zh-CN" dirty="0"/>
          </a:p>
          <a:p>
            <a:pPr marL="285750" indent="-285750">
              <a:lnSpc>
                <a:spcPct val="150000"/>
              </a:lnSpc>
              <a:buFont typeface="Arial" panose="020B0604020202020204" pitchFamily="34" charset="0"/>
              <a:buChar char="•"/>
            </a:pPr>
            <a:r>
              <a:rPr lang="zh-CN" altLang="en-US" dirty="0"/>
              <a:t>提出了一种直接学习背景原型表示的策略</a:t>
            </a:r>
            <a:endParaRPr lang="en-US" altLang="zh-CN" dirty="0"/>
          </a:p>
          <a:p>
            <a:pPr marL="285750" indent="-285750">
              <a:lnSpc>
                <a:spcPct val="150000"/>
              </a:lnSpc>
              <a:buFont typeface="Arial" panose="020B0604020202020204" pitchFamily="34" charset="0"/>
              <a:buChar char="•"/>
            </a:pPr>
            <a:r>
              <a:rPr lang="zh-CN" altLang="en-US" dirty="0"/>
              <a:t>我们的方法直接作用于整个图像，而不是基于原子核提取的斑块，因此每幅图像只需要进行一次前向传播，这使得推理非常有效</a:t>
            </a:r>
            <a:endParaRPr lang="en-US" altLang="zh-CN" dirty="0"/>
          </a:p>
          <a:p>
            <a:pPr marL="285750" indent="-285750">
              <a:lnSpc>
                <a:spcPct val="150000"/>
              </a:lnSpc>
              <a:buFont typeface="Arial" panose="020B0604020202020204" pitchFamily="34" charset="0"/>
              <a:buChar char="•"/>
            </a:pPr>
            <a:r>
              <a:rPr lang="zh-CN" altLang="en-US" dirty="0"/>
              <a:t>在小型数据集上表现比基线模型更好，并且在真正的自动辅助宫颈癌筛查系统中有潜在的应用前景</a:t>
            </a:r>
            <a:endParaRPr lang="en-US" altLang="zh-CN" dirty="0"/>
          </a:p>
        </p:txBody>
      </p:sp>
    </p:spTree>
    <p:extLst>
      <p:ext uri="{BB962C8B-B14F-4D97-AF65-F5344CB8AC3E}">
        <p14:creationId xmlns:p14="http://schemas.microsoft.com/office/powerpoint/2010/main" val="95653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细胞学研究背景</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深度学习方法</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684514" y="380554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损失函数和评价指标</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510357" y="3729080"/>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目标检测</a:t>
              </a:r>
            </a:p>
          </p:txBody>
        </p:sp>
      </p:grpSp>
      <p:grpSp>
        <p:nvGrpSpPr>
          <p:cNvPr id="63" name="组合 62"/>
          <p:cNvGrpSpPr/>
          <p:nvPr/>
        </p:nvGrpSpPr>
        <p:grpSpPr>
          <a:xfrm>
            <a:off x="3510357" y="4858444"/>
            <a:ext cx="4884184" cy="1041707"/>
            <a:chOff x="6346509" y="5102851"/>
            <a:chExt cx="4884184" cy="1041707"/>
          </a:xfrm>
        </p:grpSpPr>
        <p:sp>
          <p:nvSpPr>
            <p:cNvPr id="64" name="文本框 63"/>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5" name="直接连接符 64"/>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前景和挑战</a:t>
              </a:r>
            </a:p>
          </p:txBody>
        </p:sp>
      </p:grpSp>
      <p:sp>
        <p:nvSpPr>
          <p:cNvPr id="67" name="文本框 66"/>
          <p:cNvSpPr txBox="1"/>
          <p:nvPr/>
        </p:nvSpPr>
        <p:spPr>
          <a:xfrm>
            <a:off x="3478215" y="1281491"/>
            <a:ext cx="7736604" cy="769441"/>
          </a:xfrm>
          <a:prstGeom prst="rect">
            <a:avLst/>
          </a:prstGeom>
          <a:noFill/>
        </p:spPr>
        <p:txBody>
          <a:bodyPr wrap="square" rtlCol="0">
            <a:spAutoFit/>
          </a:bodyPr>
          <a:lstStyle/>
          <a:p>
            <a:pPr algn="ctr"/>
            <a:r>
              <a:rPr lang="zh-CN" altLang="en-US" sz="4400" dirty="0">
                <a:solidFill>
                  <a:srgbClr val="0079BF"/>
                </a:solidFill>
                <a:latin typeface="方正粗宋简体" panose="03000509000000000000" pitchFamily="65" charset="-122"/>
                <a:ea typeface="方正粗宋简体" panose="03000509000000000000" pitchFamily="65" charset="-122"/>
              </a:rPr>
              <a:t>文献综述</a:t>
            </a:r>
            <a:r>
              <a:rPr lang="en-US" altLang="zh-CN" sz="4400" dirty="0">
                <a:solidFill>
                  <a:srgbClr val="0079BF"/>
                </a:solidFill>
                <a:latin typeface="方正粗宋简体" panose="03000509000000000000" pitchFamily="65" charset="-122"/>
                <a:ea typeface="方正粗宋简体" panose="03000509000000000000" pitchFamily="65" charset="-122"/>
              </a:rPr>
              <a:t>-</a:t>
            </a:r>
            <a:r>
              <a:rPr lang="zh-CN" altLang="en-US" sz="4400" dirty="0">
                <a:solidFill>
                  <a:srgbClr val="0079BF"/>
                </a:solidFill>
                <a:latin typeface="方正粗宋简体" panose="03000509000000000000" pitchFamily="65" charset="-122"/>
                <a:ea typeface="方正粗宋简体" panose="03000509000000000000" pitchFamily="65" charset="-122"/>
              </a:rPr>
              <a:t>检测方向</a:t>
            </a:r>
            <a:endParaRPr lang="en-US" altLang="zh-CN" sz="4400" dirty="0">
              <a:solidFill>
                <a:srgbClr val="0079BF"/>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4026045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5</a:t>
            </a:r>
            <a:r>
              <a:rPr lang="zh-CN" altLang="en-US" dirty="0"/>
              <a:t>、代码解释</a:t>
            </a:r>
          </a:p>
        </p:txBody>
      </p:sp>
    </p:spTree>
    <p:extLst>
      <p:ext uri="{BB962C8B-B14F-4D97-AF65-F5344CB8AC3E}">
        <p14:creationId xmlns:p14="http://schemas.microsoft.com/office/powerpoint/2010/main" val="2295779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10767432" y="2349000"/>
            <a:ext cx="142456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a:t>
            </a:r>
            <a:r>
              <a:rPr lang="zh-CN" altLang="en-US" dirty="0"/>
              <a:t>、细胞学研究背景</a:t>
            </a:r>
          </a:p>
        </p:txBody>
      </p:sp>
      <p:sp>
        <p:nvSpPr>
          <p:cNvPr id="3" name="文本框 2">
            <a:extLst>
              <a:ext uri="{FF2B5EF4-FFF2-40B4-BE49-F238E27FC236}">
                <a16:creationId xmlns:a16="http://schemas.microsoft.com/office/drawing/2014/main" id="{6750D3F1-A144-43A0-9E92-B94377CCC2AF}"/>
              </a:ext>
            </a:extLst>
          </p:cNvPr>
          <p:cNvSpPr txBox="1"/>
          <p:nvPr/>
        </p:nvSpPr>
        <p:spPr>
          <a:xfrm>
            <a:off x="1542853" y="1759632"/>
            <a:ext cx="9106293" cy="3888244"/>
          </a:xfrm>
          <a:prstGeom prst="rect">
            <a:avLst/>
          </a:prstGeom>
          <a:noFill/>
        </p:spPr>
        <p:txBody>
          <a:bodyPr wrap="square" rtlCol="0">
            <a:spAutoFit/>
          </a:bodyPr>
          <a:lstStyle/>
          <a:p>
            <a:pPr>
              <a:lnSpc>
                <a:spcPct val="200000"/>
              </a:lnSpc>
            </a:pPr>
            <a:r>
              <a:rPr lang="en-US" altLang="zh-CN" dirty="0"/>
              <a:t>         </a:t>
            </a:r>
            <a:r>
              <a:rPr lang="zh-CN" altLang="en-US" dirty="0"/>
              <a:t>细胞学是病理学的一个分支，用于在显微镜下研究细胞以分析细胞形态和组成。</a:t>
            </a:r>
            <a:endParaRPr lang="en-US" altLang="zh-CN" dirty="0"/>
          </a:p>
          <a:p>
            <a:pPr>
              <a:lnSpc>
                <a:spcPct val="200000"/>
              </a:lnSpc>
            </a:pPr>
            <a:r>
              <a:rPr lang="zh-CN" altLang="en-US" dirty="0"/>
              <a:t>         计算细胞学是医学图像计算领域中的一个快速发展的领域，它使用计算机辅助技术分析数字化的细胞学图像进行癌症筛查。近年来，随着深度学习（</a:t>
            </a:r>
            <a:r>
              <a:rPr lang="en-US" altLang="zh-CN" dirty="0"/>
              <a:t>DL</a:t>
            </a:r>
            <a:r>
              <a:rPr lang="zh-CN" altLang="en-US" dirty="0"/>
              <a:t>）算法在医学图像分析方面取得了重大进展，计算细胞学也得到了快速发展。深度学习技术可以自动提取特征并进行分类、检测和分割等任务，大大提高了计算细胞学的效率和准确性。为癌症的筛查提供了巨大的希望。</a:t>
            </a:r>
            <a:endParaRPr lang="en-US" altLang="zh-CN" dirty="0"/>
          </a:p>
          <a:p>
            <a:pPr>
              <a:lnSpc>
                <a:spcPct val="200000"/>
              </a:lnSpc>
            </a:pPr>
            <a:r>
              <a:rPr lang="en-US" altLang="zh-CN" dirty="0"/>
              <a:t>         </a:t>
            </a:r>
            <a:r>
              <a:rPr lang="zh-CN" altLang="en-US" dirty="0"/>
              <a:t>大多数基于</a:t>
            </a:r>
            <a:r>
              <a:rPr lang="en-US" altLang="zh-CN" dirty="0"/>
              <a:t>DL</a:t>
            </a:r>
            <a:r>
              <a:rPr lang="zh-CN" altLang="en-US" dirty="0"/>
              <a:t>的细胞学研究集中在宫颈细胞。</a:t>
            </a:r>
          </a:p>
        </p:txBody>
      </p:sp>
    </p:spTree>
    <p:extLst>
      <p:ext uri="{BB962C8B-B14F-4D97-AF65-F5344CB8AC3E}">
        <p14:creationId xmlns:p14="http://schemas.microsoft.com/office/powerpoint/2010/main" val="251390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a:t>、深度学习方法</a:t>
            </a:r>
            <a:r>
              <a:rPr lang="en-US" altLang="zh-CN" dirty="0"/>
              <a:t>—</a:t>
            </a:r>
            <a:r>
              <a:rPr lang="zh-CN" altLang="en-US"/>
              <a:t>监督学习</a:t>
            </a:r>
            <a:endParaRPr lang="zh-CN" altLang="en-US" dirty="0"/>
          </a:p>
        </p:txBody>
      </p:sp>
      <p:sp>
        <p:nvSpPr>
          <p:cNvPr id="4" name="文本框 3">
            <a:extLst>
              <a:ext uri="{FF2B5EF4-FFF2-40B4-BE49-F238E27FC236}">
                <a16:creationId xmlns:a16="http://schemas.microsoft.com/office/drawing/2014/main" id="{9711BC30-EA9E-4C29-B746-1FC5A3009BAD}"/>
              </a:ext>
            </a:extLst>
          </p:cNvPr>
          <p:cNvSpPr txBox="1"/>
          <p:nvPr/>
        </p:nvSpPr>
        <p:spPr>
          <a:xfrm>
            <a:off x="685015" y="1414021"/>
            <a:ext cx="10821970" cy="1291379"/>
          </a:xfrm>
          <a:prstGeom prst="rect">
            <a:avLst/>
          </a:prstGeom>
          <a:noFill/>
        </p:spPr>
        <p:txBody>
          <a:bodyPr wrap="square" rtlCol="0">
            <a:spAutoFit/>
          </a:bodyPr>
          <a:lstStyle/>
          <a:p>
            <a:pPr>
              <a:lnSpc>
                <a:spcPct val="150000"/>
              </a:lnSpc>
            </a:pPr>
            <a:r>
              <a:rPr lang="zh-CN" altLang="en-US" dirty="0"/>
              <a:t>         完全监督是指使用标注的数据集进行训练的深度学习方法。在完全监督学习中，每个样本都有一个明确的标签，模型通过学习输入和输出之间的映射关系来进行训练。完全监督学习通常需要大量标注数据，但可以获得最好的性能。</a:t>
            </a:r>
          </a:p>
        </p:txBody>
      </p:sp>
      <p:pic>
        <p:nvPicPr>
          <p:cNvPr id="5" name="图片 4">
            <a:extLst>
              <a:ext uri="{FF2B5EF4-FFF2-40B4-BE49-F238E27FC236}">
                <a16:creationId xmlns:a16="http://schemas.microsoft.com/office/drawing/2014/main" id="{7A547C55-E4F1-49CA-9B80-C30AD3C7D77D}"/>
              </a:ext>
            </a:extLst>
          </p:cNvPr>
          <p:cNvPicPr>
            <a:picLocks noChangeAspect="1"/>
          </p:cNvPicPr>
          <p:nvPr/>
        </p:nvPicPr>
        <p:blipFill>
          <a:blip r:embed="rId3"/>
          <a:stretch>
            <a:fillRect/>
          </a:stretch>
        </p:blipFill>
        <p:spPr>
          <a:xfrm>
            <a:off x="1726821" y="2613009"/>
            <a:ext cx="8738357" cy="4244991"/>
          </a:xfrm>
          <a:prstGeom prst="rect">
            <a:avLst/>
          </a:prstGeom>
        </p:spPr>
      </p:pic>
    </p:spTree>
    <p:extLst>
      <p:ext uri="{BB962C8B-B14F-4D97-AF65-F5344CB8AC3E}">
        <p14:creationId xmlns:p14="http://schemas.microsoft.com/office/powerpoint/2010/main" val="278647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、深度学习方法</a:t>
            </a:r>
            <a:r>
              <a:rPr lang="en-US" altLang="zh-CN" dirty="0"/>
              <a:t>—</a:t>
            </a:r>
            <a:r>
              <a:rPr lang="zh-CN" altLang="en-US" dirty="0"/>
              <a:t>弱监督学习</a:t>
            </a:r>
          </a:p>
        </p:txBody>
      </p:sp>
      <p:sp>
        <p:nvSpPr>
          <p:cNvPr id="3" name="文本框 2">
            <a:extLst>
              <a:ext uri="{FF2B5EF4-FFF2-40B4-BE49-F238E27FC236}">
                <a16:creationId xmlns:a16="http://schemas.microsoft.com/office/drawing/2014/main" id="{E3C5478D-B0AD-4A1D-9658-E75BFBC16A47}"/>
              </a:ext>
            </a:extLst>
          </p:cNvPr>
          <p:cNvSpPr txBox="1"/>
          <p:nvPr/>
        </p:nvSpPr>
        <p:spPr>
          <a:xfrm>
            <a:off x="1025236" y="1808018"/>
            <a:ext cx="10141527" cy="1291379"/>
          </a:xfrm>
          <a:prstGeom prst="rect">
            <a:avLst/>
          </a:prstGeom>
          <a:noFill/>
        </p:spPr>
        <p:txBody>
          <a:bodyPr wrap="square" rtlCol="0">
            <a:spAutoFit/>
          </a:bodyPr>
          <a:lstStyle/>
          <a:p>
            <a:pPr>
              <a:lnSpc>
                <a:spcPct val="150000"/>
              </a:lnSpc>
            </a:pPr>
            <a:r>
              <a:rPr lang="zh-CN" altLang="en-US" dirty="0"/>
              <a:t>          弱监督学习是一种成功的不完全监督学习范式。它通过提取未标注数据中的隐藏信息来利用标注数据和未标注数据，以增强标注数据集的特征表示。对于不准确的监督，针对噪声标签问题的方法可以识别潜在的错误标记样本并进行修正，从而提高监督的可靠性。</a:t>
            </a:r>
          </a:p>
        </p:txBody>
      </p:sp>
      <p:sp>
        <p:nvSpPr>
          <p:cNvPr id="4" name="文本框 3">
            <a:extLst>
              <a:ext uri="{FF2B5EF4-FFF2-40B4-BE49-F238E27FC236}">
                <a16:creationId xmlns:a16="http://schemas.microsoft.com/office/drawing/2014/main" id="{D9A92269-F501-4CE4-8C1C-903281E206A5}"/>
              </a:ext>
            </a:extLst>
          </p:cNvPr>
          <p:cNvSpPr txBox="1"/>
          <p:nvPr/>
        </p:nvSpPr>
        <p:spPr>
          <a:xfrm>
            <a:off x="1025236" y="3320663"/>
            <a:ext cx="10141527" cy="875881"/>
          </a:xfrm>
          <a:prstGeom prst="rect">
            <a:avLst/>
          </a:prstGeom>
          <a:noFill/>
        </p:spPr>
        <p:txBody>
          <a:bodyPr wrap="square" rtlCol="0">
            <a:spAutoFit/>
          </a:bodyPr>
          <a:lstStyle/>
          <a:p>
            <a:pPr>
              <a:lnSpc>
                <a:spcPct val="150000"/>
              </a:lnSpc>
            </a:pPr>
            <a:r>
              <a:rPr lang="zh-CN" altLang="en-US" dirty="0"/>
              <a:t>         多实例学习（</a:t>
            </a:r>
            <a:r>
              <a:rPr lang="en-US" altLang="zh-CN" dirty="0"/>
              <a:t>MIL</a:t>
            </a:r>
            <a:r>
              <a:rPr lang="zh-CN" altLang="en-US" dirty="0"/>
              <a:t>）是一种有效的非精确监督方法，旨在利用粗略级别的注释（例如图像级别）来学习细粒度级别的任务（例如像素级别、补丁级别）</a:t>
            </a:r>
          </a:p>
        </p:txBody>
      </p:sp>
    </p:spTree>
    <p:extLst>
      <p:ext uri="{BB962C8B-B14F-4D97-AF65-F5344CB8AC3E}">
        <p14:creationId xmlns:p14="http://schemas.microsoft.com/office/powerpoint/2010/main" val="9730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、深度学习方法</a:t>
            </a:r>
            <a:r>
              <a:rPr lang="en-US" altLang="zh-CN" dirty="0"/>
              <a:t>—</a:t>
            </a:r>
            <a:r>
              <a:rPr lang="zh-CN" altLang="en-US" dirty="0"/>
              <a:t>弱监督学习</a:t>
            </a:r>
          </a:p>
        </p:txBody>
      </p:sp>
      <p:pic>
        <p:nvPicPr>
          <p:cNvPr id="3" name="图片 2">
            <a:extLst>
              <a:ext uri="{FF2B5EF4-FFF2-40B4-BE49-F238E27FC236}">
                <a16:creationId xmlns:a16="http://schemas.microsoft.com/office/drawing/2014/main" id="{070CB04F-0541-4F8D-BA6E-9D9E9C27354A}"/>
              </a:ext>
            </a:extLst>
          </p:cNvPr>
          <p:cNvPicPr>
            <a:picLocks noChangeAspect="1"/>
          </p:cNvPicPr>
          <p:nvPr/>
        </p:nvPicPr>
        <p:blipFill>
          <a:blip r:embed="rId3"/>
          <a:stretch>
            <a:fillRect/>
          </a:stretch>
        </p:blipFill>
        <p:spPr>
          <a:xfrm>
            <a:off x="-1" y="2256697"/>
            <a:ext cx="12053455" cy="2429140"/>
          </a:xfrm>
          <a:prstGeom prst="rect">
            <a:avLst/>
          </a:prstGeom>
        </p:spPr>
      </p:pic>
    </p:spTree>
    <p:extLst>
      <p:ext uri="{BB962C8B-B14F-4D97-AF65-F5344CB8AC3E}">
        <p14:creationId xmlns:p14="http://schemas.microsoft.com/office/powerpoint/2010/main" val="389690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、深度学习方法</a:t>
            </a:r>
            <a:r>
              <a:rPr lang="en-US" altLang="zh-CN" dirty="0"/>
              <a:t>—</a:t>
            </a:r>
            <a:r>
              <a:rPr lang="zh-CN" altLang="en-US" dirty="0"/>
              <a:t>无监督学习</a:t>
            </a:r>
          </a:p>
        </p:txBody>
      </p:sp>
      <p:sp>
        <p:nvSpPr>
          <p:cNvPr id="3" name="文本框 2">
            <a:extLst>
              <a:ext uri="{FF2B5EF4-FFF2-40B4-BE49-F238E27FC236}">
                <a16:creationId xmlns:a16="http://schemas.microsoft.com/office/drawing/2014/main" id="{9037E605-F5B8-4DE0-BAF3-F6FDAC4D7266}"/>
              </a:ext>
            </a:extLst>
          </p:cNvPr>
          <p:cNvSpPr txBox="1"/>
          <p:nvPr/>
        </p:nvSpPr>
        <p:spPr>
          <a:xfrm>
            <a:off x="968086" y="1589808"/>
            <a:ext cx="10255827" cy="1291379"/>
          </a:xfrm>
          <a:prstGeom prst="rect">
            <a:avLst/>
          </a:prstGeom>
          <a:noFill/>
        </p:spPr>
        <p:txBody>
          <a:bodyPr wrap="square" rtlCol="0">
            <a:spAutoFit/>
          </a:bodyPr>
          <a:lstStyle/>
          <a:p>
            <a:pPr>
              <a:lnSpc>
                <a:spcPct val="150000"/>
              </a:lnSpc>
            </a:pPr>
            <a:r>
              <a:rPr lang="zh-CN" altLang="en-US" dirty="0"/>
              <a:t>         非监督学习对于从未标记的数据中学习有用和潜在的表示是有效的，这些表示可以用于下游任务。例如，非监督图像增强可以增加原始数据集的数量和种类，以提高分类模型的性能。此后，非监督染色转换可以在预处理病理图像时采用，以规范化数据集。</a:t>
            </a:r>
          </a:p>
        </p:txBody>
      </p:sp>
      <p:sp>
        <p:nvSpPr>
          <p:cNvPr id="4" name="文本框 3">
            <a:extLst>
              <a:ext uri="{FF2B5EF4-FFF2-40B4-BE49-F238E27FC236}">
                <a16:creationId xmlns:a16="http://schemas.microsoft.com/office/drawing/2014/main" id="{879C964D-6B12-4B6D-A4CC-C72E74201FA6}"/>
              </a:ext>
            </a:extLst>
          </p:cNvPr>
          <p:cNvSpPr txBox="1"/>
          <p:nvPr/>
        </p:nvSpPr>
        <p:spPr>
          <a:xfrm>
            <a:off x="1475510" y="3184665"/>
            <a:ext cx="8707582" cy="369332"/>
          </a:xfrm>
          <a:prstGeom prst="rect">
            <a:avLst/>
          </a:prstGeom>
          <a:noFill/>
        </p:spPr>
        <p:txBody>
          <a:bodyPr wrap="square" rtlCol="0">
            <a:spAutoFit/>
          </a:bodyPr>
          <a:lstStyle/>
          <a:p>
            <a:r>
              <a:rPr lang="zh-CN" altLang="en-US" dirty="0"/>
              <a:t>两种典型的无监督模型：变分自动编码器</a:t>
            </a:r>
            <a:r>
              <a:rPr lang="en-US" altLang="zh-CN" dirty="0"/>
              <a:t>(VAE)</a:t>
            </a:r>
            <a:r>
              <a:rPr lang="zh-CN" altLang="en-US" dirty="0"/>
              <a:t>和生成对抗网络</a:t>
            </a:r>
            <a:r>
              <a:rPr lang="en-US" altLang="zh-CN" dirty="0"/>
              <a:t>(GAN)</a:t>
            </a:r>
            <a:r>
              <a:rPr lang="zh-CN" altLang="en-US" dirty="0"/>
              <a:t>。</a:t>
            </a:r>
          </a:p>
        </p:txBody>
      </p:sp>
    </p:spTree>
    <p:extLst>
      <p:ext uri="{BB962C8B-B14F-4D97-AF65-F5344CB8AC3E}">
        <p14:creationId xmlns:p14="http://schemas.microsoft.com/office/powerpoint/2010/main" val="351267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、深度学习方法</a:t>
            </a:r>
            <a:r>
              <a:rPr lang="en-US" altLang="zh-CN" dirty="0"/>
              <a:t>—</a:t>
            </a:r>
            <a:r>
              <a:rPr lang="zh-CN" altLang="en-US" dirty="0"/>
              <a:t>无监督学习</a:t>
            </a:r>
          </a:p>
        </p:txBody>
      </p:sp>
      <p:pic>
        <p:nvPicPr>
          <p:cNvPr id="4" name="图片 3">
            <a:extLst>
              <a:ext uri="{FF2B5EF4-FFF2-40B4-BE49-F238E27FC236}">
                <a16:creationId xmlns:a16="http://schemas.microsoft.com/office/drawing/2014/main" id="{B441F837-AD38-4071-882D-DA4D8AAB727B}"/>
              </a:ext>
            </a:extLst>
          </p:cNvPr>
          <p:cNvPicPr>
            <a:picLocks noChangeAspect="1"/>
          </p:cNvPicPr>
          <p:nvPr/>
        </p:nvPicPr>
        <p:blipFill>
          <a:blip r:embed="rId3"/>
          <a:stretch>
            <a:fillRect/>
          </a:stretch>
        </p:blipFill>
        <p:spPr>
          <a:xfrm>
            <a:off x="1989903" y="1194666"/>
            <a:ext cx="7361915" cy="5436490"/>
          </a:xfrm>
          <a:prstGeom prst="rect">
            <a:avLst/>
          </a:prstGeom>
        </p:spPr>
      </p:pic>
    </p:spTree>
    <p:extLst>
      <p:ext uri="{BB962C8B-B14F-4D97-AF65-F5344CB8AC3E}">
        <p14:creationId xmlns:p14="http://schemas.microsoft.com/office/powerpoint/2010/main" val="1672696756"/>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1480</TotalTime>
  <Words>2556</Words>
  <Application>Microsoft Office PowerPoint</Application>
  <PresentationFormat>宽屏</PresentationFormat>
  <Paragraphs>187</Paragraphs>
  <Slides>31</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等线</vt:lpstr>
      <vt:lpstr>方正粗宋简体</vt:lpstr>
      <vt:lpstr>宋体</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yzy2000</cp:lastModifiedBy>
  <cp:revision>184</cp:revision>
  <dcterms:created xsi:type="dcterms:W3CDTF">2015-11-22T14:34:47Z</dcterms:created>
  <dcterms:modified xsi:type="dcterms:W3CDTF">2023-08-31T09:46:52Z</dcterms:modified>
</cp:coreProperties>
</file>